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9" r:id="rId3"/>
    <p:sldId id="260" r:id="rId4"/>
    <p:sldId id="262" r:id="rId5"/>
    <p:sldId id="263" r:id="rId6"/>
    <p:sldId id="264" r:id="rId7"/>
    <p:sldId id="286" r:id="rId8"/>
    <p:sldId id="258" r:id="rId9"/>
    <p:sldId id="268" r:id="rId10"/>
    <p:sldId id="269" r:id="rId11"/>
    <p:sldId id="270" r:id="rId12"/>
    <p:sldId id="271" r:id="rId13"/>
    <p:sldId id="272" r:id="rId14"/>
    <p:sldId id="273" r:id="rId15"/>
    <p:sldId id="275" r:id="rId16"/>
    <p:sldId id="276" r:id="rId17"/>
    <p:sldId id="277" r:id="rId18"/>
    <p:sldId id="279" r:id="rId19"/>
    <p:sldId id="280" r:id="rId20"/>
    <p:sldId id="281" r:id="rId21"/>
    <p:sldId id="287" r:id="rId22"/>
    <p:sldId id="282" r:id="rId23"/>
    <p:sldId id="283" r:id="rId24"/>
    <p:sldId id="284" r:id="rId25"/>
    <p:sldId id="28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66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a0454d51c782fae2" providerId="LiveId" clId="{0F4E64A7-3BD6-4729-882A-565488509874}"/>
    <pc:docChg chg="modSld">
      <pc:chgData name="" userId="a0454d51c782fae2" providerId="LiveId" clId="{0F4E64A7-3BD6-4729-882A-565488509874}" dt="2017-11-26T15:21:52.850" v="3" actId="20577"/>
      <pc:docMkLst>
        <pc:docMk/>
      </pc:docMkLst>
      <pc:sldChg chg="modSp">
        <pc:chgData name="" userId="a0454d51c782fae2" providerId="LiveId" clId="{0F4E64A7-3BD6-4729-882A-565488509874}" dt="2017-11-26T15:21:52.850" v="3" actId="20577"/>
        <pc:sldMkLst>
          <pc:docMk/>
          <pc:sldMk cId="198294920" sldId="279"/>
        </pc:sldMkLst>
        <pc:spChg chg="mod">
          <ac:chgData name="" userId="a0454d51c782fae2" providerId="LiveId" clId="{0F4E64A7-3BD6-4729-882A-565488509874}" dt="2017-11-26T15:21:52.850" v="3" actId="20577"/>
          <ac:spMkLst>
            <pc:docMk/>
            <pc:sldMk cId="198294920" sldId="279"/>
            <ac:spMk id="1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615926-5D62-4690-862E-7D391792468A}" type="datetimeFigureOut">
              <a:rPr lang="nl-BE" smtClean="0"/>
              <a:t>2/12/2017</a:t>
            </a:fld>
            <a:endParaRPr lang="nl-BE"/>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05A76B-1140-4446-971A-1BA0E0BC66E5}" type="slidenum">
              <a:rPr lang="nl-BE" smtClean="0"/>
              <a:t>‹#›</a:t>
            </a:fld>
            <a:endParaRPr lang="nl-BE"/>
          </a:p>
        </p:txBody>
      </p:sp>
    </p:spTree>
    <p:extLst>
      <p:ext uri="{BB962C8B-B14F-4D97-AF65-F5344CB8AC3E}">
        <p14:creationId xmlns:p14="http://schemas.microsoft.com/office/powerpoint/2010/main" val="376545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CE880984-4E7B-48AD-99DB-9C91E92DB224}" type="slidenum">
              <a:rPr lang="nl-BE" smtClean="0"/>
              <a:t>22</a:t>
            </a:fld>
            <a:endParaRPr lang="nl-BE"/>
          </a:p>
        </p:txBody>
      </p:sp>
    </p:spTree>
    <p:extLst>
      <p:ext uri="{BB962C8B-B14F-4D97-AF65-F5344CB8AC3E}">
        <p14:creationId xmlns:p14="http://schemas.microsoft.com/office/powerpoint/2010/main" val="3617145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355254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AF2907-4902-424D-9207-92F7833B0FCB}" type="datetimeFigureOut">
              <a:rPr lang="en-GB" smtClean="0"/>
              <a:t>02/12/2017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E4EA6F-CA5C-4EFB-BA86-658DB71806D9}" type="slidenum">
              <a:rPr lang="en-GB" smtClean="0"/>
              <a:t>‹#›</a:t>
            </a:fld>
            <a:endParaRPr lang="en-GB"/>
          </a:p>
        </p:txBody>
      </p:sp>
    </p:spTree>
    <p:extLst>
      <p:ext uri="{BB962C8B-B14F-4D97-AF65-F5344CB8AC3E}">
        <p14:creationId xmlns:p14="http://schemas.microsoft.com/office/powerpoint/2010/main" val="4078084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AF2907-4902-424D-9207-92F7833B0FCB}" type="datetimeFigureOut">
              <a:rPr lang="en-GB" smtClean="0"/>
              <a:t>02/12/2017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E4EA6F-CA5C-4EFB-BA86-658DB71806D9}" type="slidenum">
              <a:rPr lang="en-GB" smtClean="0"/>
              <a:t>‹#›</a:t>
            </a:fld>
            <a:endParaRPr lang="en-GB"/>
          </a:p>
        </p:txBody>
      </p:sp>
    </p:spTree>
    <p:extLst>
      <p:ext uri="{BB962C8B-B14F-4D97-AF65-F5344CB8AC3E}">
        <p14:creationId xmlns:p14="http://schemas.microsoft.com/office/powerpoint/2010/main" val="968516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AF2907-4902-424D-9207-92F7833B0FCB}" type="datetimeFigureOut">
              <a:rPr lang="en-GB" smtClean="0"/>
              <a:t>02/12/2017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E4EA6F-CA5C-4EFB-BA86-658DB71806D9}" type="slidenum">
              <a:rPr lang="en-GB" smtClean="0"/>
              <a:t>‹#›</a:t>
            </a:fld>
            <a:endParaRPr lang="en-GB"/>
          </a:p>
        </p:txBody>
      </p:sp>
    </p:spTree>
    <p:extLst>
      <p:ext uri="{BB962C8B-B14F-4D97-AF65-F5344CB8AC3E}">
        <p14:creationId xmlns:p14="http://schemas.microsoft.com/office/powerpoint/2010/main" val="3258361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AF2907-4902-424D-9207-92F7833B0FCB}" type="datetimeFigureOut">
              <a:rPr lang="en-GB" smtClean="0"/>
              <a:t>02/12/2017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E4EA6F-CA5C-4EFB-BA86-658DB71806D9}" type="slidenum">
              <a:rPr lang="en-GB" smtClean="0"/>
              <a:t>‹#›</a:t>
            </a:fld>
            <a:endParaRPr lang="en-GB"/>
          </a:p>
        </p:txBody>
      </p:sp>
    </p:spTree>
    <p:extLst>
      <p:ext uri="{BB962C8B-B14F-4D97-AF65-F5344CB8AC3E}">
        <p14:creationId xmlns:p14="http://schemas.microsoft.com/office/powerpoint/2010/main" val="3565491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6AF2907-4902-424D-9207-92F7833B0FCB}" type="datetimeFigureOut">
              <a:rPr lang="en-GB" smtClean="0"/>
              <a:t>02/12/2017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E4EA6F-CA5C-4EFB-BA86-658DB71806D9}" type="slidenum">
              <a:rPr lang="en-GB" smtClean="0"/>
              <a:t>‹#›</a:t>
            </a:fld>
            <a:endParaRPr lang="en-GB"/>
          </a:p>
        </p:txBody>
      </p:sp>
    </p:spTree>
    <p:extLst>
      <p:ext uri="{BB962C8B-B14F-4D97-AF65-F5344CB8AC3E}">
        <p14:creationId xmlns:p14="http://schemas.microsoft.com/office/powerpoint/2010/main" val="1667521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6AF2907-4902-424D-9207-92F7833B0FCB}" type="datetimeFigureOut">
              <a:rPr lang="en-GB" smtClean="0"/>
              <a:t>02/12/2017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E4EA6F-CA5C-4EFB-BA86-658DB71806D9}" type="slidenum">
              <a:rPr lang="en-GB" smtClean="0"/>
              <a:t>‹#›</a:t>
            </a:fld>
            <a:endParaRPr lang="en-GB"/>
          </a:p>
        </p:txBody>
      </p:sp>
    </p:spTree>
    <p:extLst>
      <p:ext uri="{BB962C8B-B14F-4D97-AF65-F5344CB8AC3E}">
        <p14:creationId xmlns:p14="http://schemas.microsoft.com/office/powerpoint/2010/main" val="3114206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6AF2907-4902-424D-9207-92F7833B0FCB}" type="datetimeFigureOut">
              <a:rPr lang="en-GB" smtClean="0"/>
              <a:t>02/12/2017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FE4EA6F-CA5C-4EFB-BA86-658DB71806D9}" type="slidenum">
              <a:rPr lang="en-GB" smtClean="0"/>
              <a:t>‹#›</a:t>
            </a:fld>
            <a:endParaRPr lang="en-GB"/>
          </a:p>
        </p:txBody>
      </p:sp>
    </p:spTree>
    <p:extLst>
      <p:ext uri="{BB962C8B-B14F-4D97-AF65-F5344CB8AC3E}">
        <p14:creationId xmlns:p14="http://schemas.microsoft.com/office/powerpoint/2010/main" val="2408484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AF2907-4902-424D-9207-92F7833B0FCB}" type="datetimeFigureOut">
              <a:rPr lang="en-GB" smtClean="0"/>
              <a:t>02/12/2017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FE4EA6F-CA5C-4EFB-BA86-658DB71806D9}" type="slidenum">
              <a:rPr lang="en-GB" smtClean="0"/>
              <a:t>‹#›</a:t>
            </a:fld>
            <a:endParaRPr lang="en-GB"/>
          </a:p>
        </p:txBody>
      </p:sp>
    </p:spTree>
    <p:extLst>
      <p:ext uri="{BB962C8B-B14F-4D97-AF65-F5344CB8AC3E}">
        <p14:creationId xmlns:p14="http://schemas.microsoft.com/office/powerpoint/2010/main" val="417718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AF2907-4902-424D-9207-92F7833B0FCB}" type="datetimeFigureOut">
              <a:rPr lang="en-GB" smtClean="0"/>
              <a:t>02/12/2017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E4EA6F-CA5C-4EFB-BA86-658DB71806D9}" type="slidenum">
              <a:rPr lang="en-GB" smtClean="0"/>
              <a:t>‹#›</a:t>
            </a:fld>
            <a:endParaRPr lang="en-GB"/>
          </a:p>
        </p:txBody>
      </p:sp>
    </p:spTree>
    <p:extLst>
      <p:ext uri="{BB962C8B-B14F-4D97-AF65-F5344CB8AC3E}">
        <p14:creationId xmlns:p14="http://schemas.microsoft.com/office/powerpoint/2010/main" val="1145509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AF2907-4902-424D-9207-92F7833B0FCB}" type="datetimeFigureOut">
              <a:rPr lang="en-GB" smtClean="0"/>
              <a:t>02/12/2017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E4EA6F-CA5C-4EFB-BA86-658DB71806D9}" type="slidenum">
              <a:rPr lang="en-GB" smtClean="0"/>
              <a:t>‹#›</a:t>
            </a:fld>
            <a:endParaRPr lang="en-GB"/>
          </a:p>
        </p:txBody>
      </p:sp>
    </p:spTree>
    <p:extLst>
      <p:ext uri="{BB962C8B-B14F-4D97-AF65-F5344CB8AC3E}">
        <p14:creationId xmlns:p14="http://schemas.microsoft.com/office/powerpoint/2010/main" val="3692557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C:\Users\mieke_000\SkyDrive\Documenten\Jurn\WCoM\Beeldmateriaal WCoM\logo WCoM.gif"/>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00808" y="-315416"/>
            <a:ext cx="9505056" cy="8962072"/>
          </a:xfrm>
          <a:prstGeom prst="rect">
            <a:avLst/>
          </a:prstGeom>
          <a:noFill/>
          <a:extLst>
            <a:ext uri="{909E8E84-426E-40DD-AFC4-6F175D3DCCD1}">
              <a14:hiddenFill xmlns:a14="http://schemas.microsoft.com/office/drawing/2010/main">
                <a:solidFill>
                  <a:srgbClr val="FFFFFF"/>
                </a:solidFill>
              </a14:hiddenFill>
            </a:ext>
          </a:extLst>
        </p:spPr>
      </p:pic>
      <p:sp>
        <p:nvSpPr>
          <p:cNvPr id="10" name="Rechthoek 9">
            <a:extLst>
              <a:ext uri="{FF2B5EF4-FFF2-40B4-BE49-F238E27FC236}">
                <a16:creationId xmlns:a16="http://schemas.microsoft.com/office/drawing/2014/main" xmlns="" id="{85FF9377-F369-4960-9B7F-46727211D21C}"/>
              </a:ext>
            </a:extLst>
          </p:cNvPr>
          <p:cNvSpPr/>
          <p:nvPr userDrawn="1"/>
        </p:nvSpPr>
        <p:spPr>
          <a:xfrm>
            <a:off x="-2772816" y="-603448"/>
            <a:ext cx="9721080" cy="936104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tangle 7"/>
          <p:cNvSpPr/>
          <p:nvPr/>
        </p:nvSpPr>
        <p:spPr>
          <a:xfrm>
            <a:off x="0" y="0"/>
            <a:ext cx="9144000" cy="14127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2" descr="C:\Users\mieke_000\SkyDrive\Documenten\Jurn\WCoM\Beeldmateriaal WCoM\logoWCoMlinksgroot.gi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654171" y="86345"/>
            <a:ext cx="2423050" cy="12400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DIN Black" pitchFamily="50" charset="0"/>
              </a:defRPr>
            </a:lvl1pPr>
          </a:lstStyle>
          <a:p>
            <a:fld id="{B6AF2907-4902-424D-9207-92F7833B0FCB}" type="datetimeFigureOut">
              <a:rPr lang="en-GB" smtClean="0"/>
              <a:pPr/>
              <a:t>02/12/2017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DIN Black" pitchFamily="50" charset="0"/>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DIN Black" pitchFamily="50" charset="0"/>
              </a:defRPr>
            </a:lvl1pPr>
          </a:lstStyle>
          <a:p>
            <a:fld id="{7FE4EA6F-CA5C-4EFB-BA86-658DB71806D9}" type="slidenum">
              <a:rPr lang="en-GB" smtClean="0"/>
              <a:pPr/>
              <a:t>‹#›</a:t>
            </a:fld>
            <a:endParaRPr lang="en-GB"/>
          </a:p>
        </p:txBody>
      </p:sp>
      <p:sp>
        <p:nvSpPr>
          <p:cNvPr id="11" name="Rectangle 7">
            <a:extLst>
              <a:ext uri="{FF2B5EF4-FFF2-40B4-BE49-F238E27FC236}">
                <a16:creationId xmlns:a16="http://schemas.microsoft.com/office/drawing/2014/main" xmlns="" id="{84385A8F-BD3E-4154-8A57-51B866CD8EB7}"/>
              </a:ext>
            </a:extLst>
          </p:cNvPr>
          <p:cNvSpPr/>
          <p:nvPr userDrawn="1"/>
        </p:nvSpPr>
        <p:spPr>
          <a:xfrm>
            <a:off x="0" y="1412776"/>
            <a:ext cx="9144000" cy="9621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8324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DIN Black" pitchFamily="50"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DIN Black" pitchFamily="50"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DIN Black" pitchFamily="50"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DIN Black" pitchFamily="50"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DIN Black" pitchFamily="50"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DIN Black" pitchFamily="50"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5.jpeg"/><Relationship Id="rId7" Type="http://schemas.openxmlformats.org/officeDocument/2006/relationships/image" Target="../media/image29.jp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xmlns="" id="{E9D1C3C9-9EB2-45A1-97E3-CFA9D3388333}"/>
              </a:ext>
            </a:extLst>
          </p:cNvPr>
          <p:cNvSpPr/>
          <p:nvPr/>
        </p:nvSpPr>
        <p:spPr>
          <a:xfrm>
            <a:off x="-6590" y="0"/>
            <a:ext cx="915059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5" name="Picture 5" descr="rechts">
            <a:extLst>
              <a:ext uri="{FF2B5EF4-FFF2-40B4-BE49-F238E27FC236}">
                <a16:creationId xmlns:a16="http://schemas.microsoft.com/office/drawing/2014/main" xmlns="" id="{30998B95-9219-4A40-A7AD-1EC8315CB7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8215" y="404664"/>
            <a:ext cx="7189256" cy="3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Afbeeldingsresultaat voor belgische vlag">
            <a:extLst>
              <a:ext uri="{FF2B5EF4-FFF2-40B4-BE49-F238E27FC236}">
                <a16:creationId xmlns:a16="http://schemas.microsoft.com/office/drawing/2014/main" xmlns="" id="{D84C4A99-9D96-4D73-80FC-2F6F3101B6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0" y="6339514"/>
            <a:ext cx="9138413" cy="5184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xmlns="" id="{C6FB6C1B-ECE5-459E-A822-BD642D6675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71631"/>
            <a:ext cx="9157045"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Afbeelding 9">
            <a:extLst>
              <a:ext uri="{FF2B5EF4-FFF2-40B4-BE49-F238E27FC236}">
                <a16:creationId xmlns:a16="http://schemas.microsoft.com/office/drawing/2014/main" xmlns="" id="{8EAD60D7-59DD-428B-8F2A-44C2BF8A935B}"/>
              </a:ext>
            </a:extLst>
          </p:cNvPr>
          <p:cNvPicPr>
            <a:picLocks noChangeAspect="1"/>
          </p:cNvPicPr>
          <p:nvPr/>
        </p:nvPicPr>
        <p:blipFill>
          <a:blip r:embed="rId5"/>
          <a:stretch>
            <a:fillRect/>
          </a:stretch>
        </p:blipFill>
        <p:spPr>
          <a:xfrm>
            <a:off x="-6590" y="5214606"/>
            <a:ext cx="9157045" cy="942975"/>
          </a:xfrm>
          <a:prstGeom prst="rect">
            <a:avLst/>
          </a:prstGeom>
        </p:spPr>
      </p:pic>
    </p:spTree>
    <p:extLst>
      <p:ext uri="{BB962C8B-B14F-4D97-AF65-F5344CB8AC3E}">
        <p14:creationId xmlns:p14="http://schemas.microsoft.com/office/powerpoint/2010/main" val="272231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G_0486">
            <a:extLst>
              <a:ext uri="{FF2B5EF4-FFF2-40B4-BE49-F238E27FC236}">
                <a16:creationId xmlns:a16="http://schemas.microsoft.com/office/drawing/2014/main" xmlns="" id="{6D5891DD-B082-41DE-9DC9-9F1E80B188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2265364"/>
            <a:ext cx="4787226" cy="318008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G_0331">
            <a:extLst>
              <a:ext uri="{FF2B5EF4-FFF2-40B4-BE49-F238E27FC236}">
                <a16:creationId xmlns:a16="http://schemas.microsoft.com/office/drawing/2014/main" xmlns="" id="{6FF7821C-B6F3-4CF9-B5C7-1439D73F9E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844824"/>
            <a:ext cx="3026684" cy="201058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zaterdag-168">
            <a:extLst>
              <a:ext uri="{FF2B5EF4-FFF2-40B4-BE49-F238E27FC236}">
                <a16:creationId xmlns:a16="http://schemas.microsoft.com/office/drawing/2014/main" xmlns="" id="{A0926022-5E2D-438E-8CC9-DD1564CE4B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3965804"/>
            <a:ext cx="3026684" cy="2021393"/>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xmlns="" id="{C6C48353-88D8-473F-A1BA-894B21E7FCB7}"/>
              </a:ext>
            </a:extLst>
          </p:cNvPr>
          <p:cNvSpPr txBox="1"/>
          <p:nvPr/>
        </p:nvSpPr>
        <p:spPr>
          <a:xfrm>
            <a:off x="323528" y="293747"/>
            <a:ext cx="5718232" cy="830997"/>
          </a:xfrm>
          <a:prstGeom prst="rect">
            <a:avLst/>
          </a:prstGeom>
          <a:noFill/>
        </p:spPr>
        <p:txBody>
          <a:bodyPr wrap="none" rtlCol="0">
            <a:spAutoFit/>
          </a:bodyPr>
          <a:lstStyle/>
          <a:p>
            <a:r>
              <a:rPr lang="nl-BE" sz="4800" dirty="0">
                <a:solidFill>
                  <a:schemeClr val="bg1"/>
                </a:solidFill>
                <a:latin typeface="DIN Black"/>
              </a:rPr>
              <a:t>CROSS OOSTMALLE</a:t>
            </a:r>
          </a:p>
        </p:txBody>
      </p:sp>
    </p:spTree>
    <p:extLst>
      <p:ext uri="{BB962C8B-B14F-4D97-AF65-F5344CB8AC3E}">
        <p14:creationId xmlns:p14="http://schemas.microsoft.com/office/powerpoint/2010/main" val="3475986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G_0914">
            <a:extLst>
              <a:ext uri="{FF2B5EF4-FFF2-40B4-BE49-F238E27FC236}">
                <a16:creationId xmlns:a16="http://schemas.microsoft.com/office/drawing/2014/main" xmlns="" id="{49180F79-C2B4-4F55-AA11-72412E4A75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0892" y="2171345"/>
            <a:ext cx="5005908" cy="332535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G_0678">
            <a:extLst>
              <a:ext uri="{FF2B5EF4-FFF2-40B4-BE49-F238E27FC236}">
                <a16:creationId xmlns:a16="http://schemas.microsoft.com/office/drawing/2014/main" xmlns="" id="{93B4A364-BAF9-4C11-AB6B-8A273EAB0A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859" y="4165859"/>
            <a:ext cx="3131905" cy="208048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2">
            <a:extLst>
              <a:ext uri="{FF2B5EF4-FFF2-40B4-BE49-F238E27FC236}">
                <a16:creationId xmlns:a16="http://schemas.microsoft.com/office/drawing/2014/main" xmlns="" id="{958E35E7-4E7E-4614-901B-473F8FBD69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1771792"/>
            <a:ext cx="2488172" cy="2227909"/>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xmlns="" id="{92D41513-337A-42B0-A376-1DD34095A9C0}"/>
              </a:ext>
            </a:extLst>
          </p:cNvPr>
          <p:cNvSpPr txBox="1"/>
          <p:nvPr/>
        </p:nvSpPr>
        <p:spPr>
          <a:xfrm>
            <a:off x="323528" y="293747"/>
            <a:ext cx="6228885" cy="830997"/>
          </a:xfrm>
          <a:prstGeom prst="rect">
            <a:avLst/>
          </a:prstGeom>
          <a:noFill/>
        </p:spPr>
        <p:txBody>
          <a:bodyPr wrap="none" rtlCol="0">
            <a:spAutoFit/>
          </a:bodyPr>
          <a:lstStyle/>
          <a:p>
            <a:r>
              <a:rPr lang="nl-BE" sz="4800" dirty="0">
                <a:solidFill>
                  <a:schemeClr val="bg1"/>
                </a:solidFill>
                <a:latin typeface="DIN Black"/>
              </a:rPr>
              <a:t>10 MILES VAN MALLE</a:t>
            </a:r>
          </a:p>
        </p:txBody>
      </p:sp>
    </p:spTree>
    <p:extLst>
      <p:ext uri="{BB962C8B-B14F-4D97-AF65-F5344CB8AC3E}">
        <p14:creationId xmlns:p14="http://schemas.microsoft.com/office/powerpoint/2010/main" val="3029854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www.whitecliffsofmalle.be/components/com_rsmediagallery/assets/gallery/800x533/c48d2286387969ced1cc637e744a8501.jpg">
            <a:extLst>
              <a:ext uri="{FF2B5EF4-FFF2-40B4-BE49-F238E27FC236}">
                <a16:creationId xmlns:a16="http://schemas.microsoft.com/office/drawing/2014/main" xmlns="" id="{4B28D0CB-709B-4769-84FE-421B35EA81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4121736"/>
            <a:ext cx="3283428" cy="218758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G_1771">
            <a:extLst>
              <a:ext uri="{FF2B5EF4-FFF2-40B4-BE49-F238E27FC236}">
                <a16:creationId xmlns:a16="http://schemas.microsoft.com/office/drawing/2014/main" xmlns="" id="{9C0B5B71-B143-4626-8D8E-2BD6DA521A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9041" y="1625311"/>
            <a:ext cx="3758059" cy="24964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G_1755">
            <a:extLst>
              <a:ext uri="{FF2B5EF4-FFF2-40B4-BE49-F238E27FC236}">
                <a16:creationId xmlns:a16="http://schemas.microsoft.com/office/drawing/2014/main" xmlns="" id="{DBBB5C7C-EAD6-49FB-824F-0E32771E31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788" y="2036860"/>
            <a:ext cx="2667000" cy="4000500"/>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xmlns="" id="{7441208D-0C58-4C82-8DD1-459A9852B77F}"/>
              </a:ext>
            </a:extLst>
          </p:cNvPr>
          <p:cNvSpPr txBox="1"/>
          <p:nvPr/>
        </p:nvSpPr>
        <p:spPr>
          <a:xfrm>
            <a:off x="323528" y="293747"/>
            <a:ext cx="4632422" cy="830997"/>
          </a:xfrm>
          <a:prstGeom prst="rect">
            <a:avLst/>
          </a:prstGeom>
          <a:noFill/>
        </p:spPr>
        <p:txBody>
          <a:bodyPr wrap="none" rtlCol="0">
            <a:spAutoFit/>
          </a:bodyPr>
          <a:lstStyle/>
          <a:p>
            <a:r>
              <a:rPr lang="nl-BE" sz="4800" dirty="0">
                <a:solidFill>
                  <a:schemeClr val="bg1"/>
                </a:solidFill>
                <a:latin typeface="DIN Black"/>
              </a:rPr>
              <a:t>LOLLEPOTTERS</a:t>
            </a:r>
          </a:p>
        </p:txBody>
      </p:sp>
    </p:spTree>
    <p:extLst>
      <p:ext uri="{BB962C8B-B14F-4D97-AF65-F5344CB8AC3E}">
        <p14:creationId xmlns:p14="http://schemas.microsoft.com/office/powerpoint/2010/main" val="4024015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_1000630">
            <a:extLst>
              <a:ext uri="{FF2B5EF4-FFF2-40B4-BE49-F238E27FC236}">
                <a16:creationId xmlns:a16="http://schemas.microsoft.com/office/drawing/2014/main" xmlns="" id="{7813A10F-FB00-4A3A-959B-8025875D69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49" y="2276872"/>
            <a:ext cx="4227567" cy="280831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IMG_2830">
            <a:extLst>
              <a:ext uri="{FF2B5EF4-FFF2-40B4-BE49-F238E27FC236}">
                <a16:creationId xmlns:a16="http://schemas.microsoft.com/office/drawing/2014/main" xmlns="" id="{254C4821-C3DA-4A68-804D-BAD899BD44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2517" y="2276872"/>
            <a:ext cx="4227566" cy="2808312"/>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xmlns="" id="{1FE449F1-608D-4056-B531-4859B6DB9C10}"/>
              </a:ext>
            </a:extLst>
          </p:cNvPr>
          <p:cNvSpPr txBox="1"/>
          <p:nvPr/>
        </p:nvSpPr>
        <p:spPr>
          <a:xfrm>
            <a:off x="323528" y="293747"/>
            <a:ext cx="6042488" cy="830997"/>
          </a:xfrm>
          <a:prstGeom prst="rect">
            <a:avLst/>
          </a:prstGeom>
          <a:noFill/>
        </p:spPr>
        <p:txBody>
          <a:bodyPr wrap="none" rtlCol="0">
            <a:spAutoFit/>
          </a:bodyPr>
          <a:lstStyle/>
          <a:p>
            <a:r>
              <a:rPr lang="nl-BE" sz="4800" dirty="0">
                <a:solidFill>
                  <a:schemeClr val="bg1"/>
                </a:solidFill>
                <a:latin typeface="DIN Black"/>
              </a:rPr>
              <a:t>TRIATHLON DE BRES</a:t>
            </a:r>
          </a:p>
        </p:txBody>
      </p:sp>
    </p:spTree>
    <p:extLst>
      <p:ext uri="{BB962C8B-B14F-4D97-AF65-F5344CB8AC3E}">
        <p14:creationId xmlns:p14="http://schemas.microsoft.com/office/powerpoint/2010/main" val="1521650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oto van Huize Walden.">
            <a:extLst>
              <a:ext uri="{FF2B5EF4-FFF2-40B4-BE49-F238E27FC236}">
                <a16:creationId xmlns:a16="http://schemas.microsoft.com/office/drawing/2014/main" xmlns="" id="{5848C3BF-E701-4275-B898-CFA8CED4B0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1932" y="1935817"/>
            <a:ext cx="5220072" cy="391505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foto van Huize Walden.">
            <a:extLst>
              <a:ext uri="{FF2B5EF4-FFF2-40B4-BE49-F238E27FC236}">
                <a16:creationId xmlns:a16="http://schemas.microsoft.com/office/drawing/2014/main" xmlns="" id="{8F14444A-701E-49C9-944F-2D9FE052AFA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299" y="2526418"/>
            <a:ext cx="2376264" cy="2383564"/>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xmlns="" id="{8E0AF084-6474-4983-A3DD-46FF7977DB15}"/>
              </a:ext>
            </a:extLst>
          </p:cNvPr>
          <p:cNvSpPr txBox="1"/>
          <p:nvPr/>
        </p:nvSpPr>
        <p:spPr>
          <a:xfrm>
            <a:off x="323528" y="293747"/>
            <a:ext cx="6378669" cy="830997"/>
          </a:xfrm>
          <a:prstGeom prst="rect">
            <a:avLst/>
          </a:prstGeom>
          <a:noFill/>
        </p:spPr>
        <p:txBody>
          <a:bodyPr wrap="none" rtlCol="0">
            <a:spAutoFit/>
          </a:bodyPr>
          <a:lstStyle/>
          <a:p>
            <a:r>
              <a:rPr lang="nl-BE" sz="4800" dirty="0">
                <a:solidFill>
                  <a:schemeClr val="bg1"/>
                </a:solidFill>
                <a:latin typeface="DIN Black"/>
              </a:rPr>
              <a:t>TRAPPISTENJOGGING</a:t>
            </a:r>
          </a:p>
        </p:txBody>
      </p:sp>
    </p:spTree>
    <p:extLst>
      <p:ext uri="{BB962C8B-B14F-4D97-AF65-F5344CB8AC3E}">
        <p14:creationId xmlns:p14="http://schemas.microsoft.com/office/powerpoint/2010/main" val="2793167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vak 9"/>
          <p:cNvSpPr txBox="1"/>
          <p:nvPr/>
        </p:nvSpPr>
        <p:spPr>
          <a:xfrm>
            <a:off x="0" y="1674673"/>
            <a:ext cx="6768752" cy="3508653"/>
          </a:xfrm>
          <a:prstGeom prst="rect">
            <a:avLst/>
          </a:prstGeom>
          <a:noFill/>
        </p:spPr>
        <p:txBody>
          <a:bodyPr wrap="square" rtlCol="0">
            <a:spAutoFit/>
          </a:bodyPr>
          <a:lstStyle/>
          <a:p>
            <a:pPr marL="1243013" lvl="3" indent="-214313" defTabSz="685800">
              <a:buClr>
                <a:srgbClr val="FF0000">
                  <a:lumMod val="75000"/>
                </a:srgbClr>
              </a:buClr>
              <a:buFont typeface="Wingdings" panose="05000000000000000000" pitchFamily="2" charset="2"/>
              <a:buChar char="Ø"/>
            </a:pPr>
            <a:endParaRPr lang="nl-BE" kern="0" dirty="0">
              <a:solidFill>
                <a:srgbClr val="000000"/>
              </a:solidFill>
              <a:latin typeface="Lexia"/>
            </a:endParaRPr>
          </a:p>
          <a:p>
            <a:pPr marL="1028700" lvl="3" defTabSz="685800">
              <a:buClr>
                <a:srgbClr val="FF0000">
                  <a:lumMod val="75000"/>
                </a:srgbClr>
              </a:buClr>
            </a:pPr>
            <a:r>
              <a:rPr lang="nl-BE" kern="0" dirty="0">
                <a:solidFill>
                  <a:srgbClr val="000000"/>
                </a:solidFill>
                <a:latin typeface="Lexia"/>
              </a:rPr>
              <a:t>   </a:t>
            </a:r>
            <a:endParaRPr lang="nl-BE" sz="2400" kern="0" dirty="0">
              <a:solidFill>
                <a:srgbClr val="000000"/>
              </a:solidFill>
              <a:latin typeface="Lexia"/>
            </a:endParaRPr>
          </a:p>
          <a:p>
            <a:pPr lvl="3" indent="-342900" defTabSz="685800">
              <a:buFont typeface="Arial" panose="020B0604020202020204" pitchFamily="34" charset="0"/>
              <a:buChar char="•"/>
            </a:pPr>
            <a:r>
              <a:rPr lang="nl-BE" sz="2400" kern="0" dirty="0">
                <a:solidFill>
                  <a:srgbClr val="000000"/>
                </a:solidFill>
                <a:latin typeface="DIN Black" pitchFamily="50" charset="0"/>
              </a:rPr>
              <a:t>  Elke euro gaat terug naar de leden</a:t>
            </a:r>
          </a:p>
          <a:p>
            <a:pPr lvl="3" indent="-342900" defTabSz="685800">
              <a:buFont typeface="Arial" panose="020B0604020202020204" pitchFamily="34" charset="0"/>
              <a:buChar char="•"/>
            </a:pPr>
            <a:endParaRPr lang="nl-BE" sz="2400" kern="0" dirty="0">
              <a:solidFill>
                <a:srgbClr val="000000"/>
              </a:solidFill>
              <a:latin typeface="DIN Black" pitchFamily="50" charset="0"/>
            </a:endParaRPr>
          </a:p>
          <a:p>
            <a:pPr lvl="3" indent="-342900" defTabSz="685800">
              <a:buFont typeface="Arial" panose="020B0604020202020204" pitchFamily="34" charset="0"/>
              <a:buChar char="•"/>
            </a:pPr>
            <a:r>
              <a:rPr lang="nl-BE" sz="2400" kern="0" dirty="0">
                <a:solidFill>
                  <a:srgbClr val="000000"/>
                </a:solidFill>
                <a:latin typeface="DIN Black" pitchFamily="50" charset="0"/>
              </a:rPr>
              <a:t>  Lidgeld = werkingsgeld</a:t>
            </a:r>
          </a:p>
          <a:p>
            <a:pPr lvl="3" indent="-342900" defTabSz="685800">
              <a:buFont typeface="Arial" panose="020B0604020202020204" pitchFamily="34" charset="0"/>
              <a:buChar char="•"/>
            </a:pPr>
            <a:endParaRPr lang="nl-BE" sz="2400" kern="0" dirty="0">
              <a:solidFill>
                <a:srgbClr val="000000"/>
              </a:solidFill>
              <a:latin typeface="DIN Black" pitchFamily="50" charset="0"/>
            </a:endParaRPr>
          </a:p>
          <a:p>
            <a:pPr lvl="3" indent="-342900" defTabSz="685800">
              <a:buFont typeface="Arial" panose="020B0604020202020204" pitchFamily="34" charset="0"/>
              <a:buChar char="•"/>
            </a:pPr>
            <a:r>
              <a:rPr lang="nl-BE" sz="2400" kern="0" dirty="0">
                <a:solidFill>
                  <a:srgbClr val="000000"/>
                </a:solidFill>
                <a:latin typeface="DIN Black" pitchFamily="50" charset="0"/>
              </a:rPr>
              <a:t>  Sponsorgelden = enkel voor kledij</a:t>
            </a:r>
            <a:br>
              <a:rPr lang="nl-BE" sz="2400" kern="0" dirty="0">
                <a:solidFill>
                  <a:srgbClr val="000000"/>
                </a:solidFill>
                <a:latin typeface="DIN Black" pitchFamily="50" charset="0"/>
              </a:rPr>
            </a:br>
            <a:r>
              <a:rPr lang="nl-BE" sz="2400" kern="0" dirty="0">
                <a:solidFill>
                  <a:srgbClr val="000000"/>
                </a:solidFill>
                <a:latin typeface="DIN Black" pitchFamily="50" charset="0"/>
              </a:rPr>
              <a:t>  &gt; korting via puntensysteem</a:t>
            </a:r>
            <a:r>
              <a:rPr lang="nl-BE" sz="2400" kern="0" dirty="0">
                <a:solidFill>
                  <a:srgbClr val="000000"/>
                </a:solidFill>
                <a:latin typeface="Lexia"/>
              </a:rPr>
              <a:t/>
            </a:r>
            <a:br>
              <a:rPr lang="nl-BE" sz="2400" kern="0" dirty="0">
                <a:solidFill>
                  <a:srgbClr val="000000"/>
                </a:solidFill>
                <a:latin typeface="Lexia"/>
              </a:rPr>
            </a:br>
            <a:r>
              <a:rPr lang="nl-BE" sz="2400" kern="0" dirty="0">
                <a:solidFill>
                  <a:srgbClr val="000000"/>
                </a:solidFill>
                <a:latin typeface="Lexia"/>
              </a:rPr>
              <a:t> </a:t>
            </a:r>
          </a:p>
          <a:p>
            <a:pPr marL="1243013" lvl="3" indent="-214313" defTabSz="685800">
              <a:buClr>
                <a:srgbClr val="FF0000">
                  <a:lumMod val="75000"/>
                </a:srgbClr>
              </a:buClr>
              <a:buFont typeface="Wingdings" panose="05000000000000000000" pitchFamily="2" charset="2"/>
              <a:buChar char="Ø"/>
            </a:pPr>
            <a:endParaRPr lang="nl-BE" dirty="0"/>
          </a:p>
        </p:txBody>
      </p:sp>
      <p:sp>
        <p:nvSpPr>
          <p:cNvPr id="11" name="Tekstvak 10">
            <a:extLst>
              <a:ext uri="{FF2B5EF4-FFF2-40B4-BE49-F238E27FC236}">
                <a16:creationId xmlns:a16="http://schemas.microsoft.com/office/drawing/2014/main" xmlns="" id="{36441DB8-C5C6-41C2-8294-501AE533857C}"/>
              </a:ext>
            </a:extLst>
          </p:cNvPr>
          <p:cNvSpPr txBox="1"/>
          <p:nvPr/>
        </p:nvSpPr>
        <p:spPr>
          <a:xfrm>
            <a:off x="323528" y="186576"/>
            <a:ext cx="4984378" cy="1015663"/>
          </a:xfrm>
          <a:prstGeom prst="rect">
            <a:avLst/>
          </a:prstGeom>
          <a:noFill/>
        </p:spPr>
        <p:txBody>
          <a:bodyPr wrap="none" rtlCol="0">
            <a:spAutoFit/>
          </a:bodyPr>
          <a:lstStyle/>
          <a:p>
            <a:r>
              <a:rPr lang="nl-BE" sz="6000" dirty="0">
                <a:solidFill>
                  <a:schemeClr val="bg1"/>
                </a:solidFill>
                <a:latin typeface="DIN Black"/>
              </a:rPr>
              <a:t>KASVERSLAG</a:t>
            </a:r>
          </a:p>
        </p:txBody>
      </p:sp>
    </p:spTree>
    <p:extLst>
      <p:ext uri="{BB962C8B-B14F-4D97-AF65-F5344CB8AC3E}">
        <p14:creationId xmlns:p14="http://schemas.microsoft.com/office/powerpoint/2010/main" val="3422966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vak 9"/>
          <p:cNvSpPr txBox="1"/>
          <p:nvPr/>
        </p:nvSpPr>
        <p:spPr>
          <a:xfrm>
            <a:off x="323528" y="1916832"/>
            <a:ext cx="8640960" cy="2585323"/>
          </a:xfrm>
          <a:prstGeom prst="rect">
            <a:avLst/>
          </a:prstGeom>
          <a:noFill/>
        </p:spPr>
        <p:txBody>
          <a:bodyPr wrap="square" rtlCol="0">
            <a:spAutoFit/>
          </a:bodyPr>
          <a:lstStyle/>
          <a:p>
            <a:pPr marL="114300" lvl="1" defTabSz="685800"/>
            <a:r>
              <a:rPr lang="nl-BE" sz="2400" kern="0" dirty="0">
                <a:solidFill>
                  <a:srgbClr val="000000"/>
                </a:solidFill>
                <a:latin typeface="DIN Black" pitchFamily="50" charset="0"/>
              </a:rPr>
              <a:t>BALANSEN</a:t>
            </a:r>
          </a:p>
          <a:p>
            <a:pPr lvl="1" indent="-342900" defTabSz="685800">
              <a:buFont typeface="Arial" panose="020B0604020202020204" pitchFamily="34" charset="0"/>
              <a:buChar char="•"/>
            </a:pPr>
            <a:endParaRPr lang="nl-BE" sz="2400" kern="0" dirty="0">
              <a:solidFill>
                <a:srgbClr val="000000"/>
              </a:solidFill>
              <a:latin typeface="DIN Black" pitchFamily="50" charset="0"/>
            </a:endParaRPr>
          </a:p>
          <a:p>
            <a:pPr lvl="1" indent="-342900" defTabSz="685800">
              <a:buFont typeface="Arial" panose="020B0604020202020204" pitchFamily="34" charset="0"/>
              <a:buChar char="•"/>
            </a:pPr>
            <a:r>
              <a:rPr lang="nl-BE" sz="2400" kern="0" dirty="0">
                <a:solidFill>
                  <a:srgbClr val="000000"/>
                </a:solidFill>
                <a:latin typeface="DIN Black" pitchFamily="50" charset="0"/>
              </a:rPr>
              <a:t>BALANS op </a:t>
            </a:r>
            <a:r>
              <a:rPr lang="nl-BE" sz="1600" kern="0" dirty="0">
                <a:solidFill>
                  <a:srgbClr val="000000"/>
                </a:solidFill>
                <a:latin typeface="DIN Black" pitchFamily="50" charset="0"/>
              </a:rPr>
              <a:t>31/10/2016</a:t>
            </a:r>
            <a:r>
              <a:rPr lang="nl-BE" sz="2400" kern="0" dirty="0">
                <a:solidFill>
                  <a:srgbClr val="000000"/>
                </a:solidFill>
                <a:latin typeface="DIN Black" pitchFamily="50" charset="0"/>
              </a:rPr>
              <a:t>  				3106,42</a:t>
            </a:r>
          </a:p>
          <a:p>
            <a:pPr lvl="2" indent="-342900" defTabSz="685800">
              <a:buFont typeface="Arial" panose="020B0604020202020204" pitchFamily="34" charset="0"/>
              <a:buChar char="•"/>
            </a:pPr>
            <a:r>
              <a:rPr lang="nl-BE" sz="2400" kern="0" dirty="0">
                <a:solidFill>
                  <a:srgbClr val="000000"/>
                </a:solidFill>
                <a:latin typeface="DIN Black" pitchFamily="50" charset="0"/>
              </a:rPr>
              <a:t>INKOMSTEN </a:t>
            </a:r>
            <a:r>
              <a:rPr lang="nl-BE" sz="1600" kern="0" dirty="0">
                <a:solidFill>
                  <a:srgbClr val="000000"/>
                </a:solidFill>
                <a:latin typeface="DIN Black" pitchFamily="50" charset="0"/>
              </a:rPr>
              <a:t>01/11/16 - 31/10/17</a:t>
            </a:r>
            <a:r>
              <a:rPr lang="nl-BE" sz="2400" kern="0" dirty="0">
                <a:solidFill>
                  <a:srgbClr val="000000"/>
                </a:solidFill>
                <a:latin typeface="DIN Black" pitchFamily="50" charset="0"/>
              </a:rPr>
              <a:t>	        		+17700,33</a:t>
            </a:r>
          </a:p>
          <a:p>
            <a:pPr lvl="2" indent="-342900" defTabSz="685800">
              <a:buFont typeface="Arial" panose="020B0604020202020204" pitchFamily="34" charset="0"/>
              <a:buChar char="•"/>
            </a:pPr>
            <a:r>
              <a:rPr lang="nl-BE" sz="2400" kern="0" dirty="0">
                <a:solidFill>
                  <a:srgbClr val="000000"/>
                </a:solidFill>
                <a:latin typeface="DIN Black" pitchFamily="50" charset="0"/>
              </a:rPr>
              <a:t>UITGAVEN </a:t>
            </a:r>
            <a:r>
              <a:rPr lang="nl-BE" sz="1600" kern="0" dirty="0">
                <a:solidFill>
                  <a:srgbClr val="000000"/>
                </a:solidFill>
                <a:latin typeface="DIN Black" pitchFamily="50" charset="0"/>
              </a:rPr>
              <a:t>01/11/16 – 31/10/17                  		</a:t>
            </a:r>
            <a:r>
              <a:rPr lang="nl-BE" sz="2400" kern="0" dirty="0">
                <a:solidFill>
                  <a:srgbClr val="000000"/>
                </a:solidFill>
                <a:latin typeface="DIN Black" pitchFamily="50" charset="0"/>
              </a:rPr>
              <a:t>-16761,57</a:t>
            </a:r>
          </a:p>
          <a:p>
            <a:pPr lvl="1" indent="-342900" defTabSz="685800">
              <a:buFont typeface="Arial" panose="020B0604020202020204" pitchFamily="34" charset="0"/>
              <a:buChar char="•"/>
            </a:pPr>
            <a:r>
              <a:rPr lang="nl-BE" sz="2400" kern="0" dirty="0">
                <a:solidFill>
                  <a:srgbClr val="000000"/>
                </a:solidFill>
                <a:latin typeface="DIN Black" pitchFamily="50" charset="0"/>
              </a:rPr>
              <a:t> BALANS op </a:t>
            </a:r>
            <a:r>
              <a:rPr lang="nl-BE" sz="1600" kern="0" dirty="0">
                <a:solidFill>
                  <a:srgbClr val="000000"/>
                </a:solidFill>
                <a:latin typeface="DIN Black" pitchFamily="50" charset="0"/>
              </a:rPr>
              <a:t>31/10/2017 </a:t>
            </a:r>
            <a:r>
              <a:rPr lang="nl-BE" sz="2400" kern="0" dirty="0">
                <a:solidFill>
                  <a:srgbClr val="000000"/>
                </a:solidFill>
                <a:latin typeface="DIN Black" pitchFamily="50" charset="0"/>
              </a:rPr>
              <a:t>		                    4045,18</a:t>
            </a:r>
            <a:endParaRPr lang="nl-BE" sz="2400" kern="0" dirty="0">
              <a:solidFill>
                <a:srgbClr val="000000"/>
              </a:solidFill>
              <a:latin typeface="Lexia"/>
            </a:endParaRPr>
          </a:p>
          <a:p>
            <a:pPr marL="1243013" lvl="3" indent="-214313" defTabSz="685800">
              <a:buClr>
                <a:srgbClr val="FF0000">
                  <a:lumMod val="75000"/>
                </a:srgbClr>
              </a:buClr>
              <a:buFont typeface="Wingdings" panose="05000000000000000000" pitchFamily="2" charset="2"/>
              <a:buChar char="Ø"/>
            </a:pPr>
            <a:endParaRPr lang="nl-BE" dirty="0"/>
          </a:p>
        </p:txBody>
      </p:sp>
      <p:sp>
        <p:nvSpPr>
          <p:cNvPr id="8" name="Tekstvak 7">
            <a:extLst>
              <a:ext uri="{FF2B5EF4-FFF2-40B4-BE49-F238E27FC236}">
                <a16:creationId xmlns:a16="http://schemas.microsoft.com/office/drawing/2014/main" xmlns="" id="{3806292B-F086-48C6-B385-388AA983FF86}"/>
              </a:ext>
            </a:extLst>
          </p:cNvPr>
          <p:cNvSpPr txBox="1"/>
          <p:nvPr/>
        </p:nvSpPr>
        <p:spPr>
          <a:xfrm>
            <a:off x="323528" y="186576"/>
            <a:ext cx="4984378" cy="1015663"/>
          </a:xfrm>
          <a:prstGeom prst="rect">
            <a:avLst/>
          </a:prstGeom>
          <a:noFill/>
        </p:spPr>
        <p:txBody>
          <a:bodyPr wrap="none" rtlCol="0">
            <a:spAutoFit/>
          </a:bodyPr>
          <a:lstStyle/>
          <a:p>
            <a:r>
              <a:rPr lang="nl-BE" sz="6000" dirty="0">
                <a:solidFill>
                  <a:schemeClr val="bg1"/>
                </a:solidFill>
                <a:latin typeface="DIN Black"/>
              </a:rPr>
              <a:t>KASVERSLAG</a:t>
            </a:r>
          </a:p>
        </p:txBody>
      </p:sp>
    </p:spTree>
    <p:extLst>
      <p:ext uri="{BB962C8B-B14F-4D97-AF65-F5344CB8AC3E}">
        <p14:creationId xmlns:p14="http://schemas.microsoft.com/office/powerpoint/2010/main" val="1105196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vak 9"/>
          <p:cNvSpPr txBox="1"/>
          <p:nvPr/>
        </p:nvSpPr>
        <p:spPr>
          <a:xfrm>
            <a:off x="323528" y="1772816"/>
            <a:ext cx="8496944" cy="5632311"/>
          </a:xfrm>
          <a:prstGeom prst="rect">
            <a:avLst/>
          </a:prstGeom>
          <a:noFill/>
        </p:spPr>
        <p:txBody>
          <a:bodyPr wrap="square" rtlCol="0">
            <a:spAutoFit/>
          </a:bodyPr>
          <a:lstStyle/>
          <a:p>
            <a:pPr marL="400050" lvl="1" indent="-285750" defTabSz="685800">
              <a:buFont typeface="Arial" panose="020B0604020202020204" pitchFamily="34" charset="0"/>
              <a:buChar char="•"/>
            </a:pPr>
            <a:r>
              <a:rPr lang="nl-BE" kern="0" dirty="0">
                <a:solidFill>
                  <a:srgbClr val="000000"/>
                </a:solidFill>
                <a:latin typeface="DIN Black" pitchFamily="50" charset="0"/>
              </a:rPr>
              <a:t> </a:t>
            </a:r>
            <a:r>
              <a:rPr lang="nl-BE" sz="2000" kern="0" dirty="0">
                <a:solidFill>
                  <a:srgbClr val="000000"/>
                </a:solidFill>
                <a:latin typeface="DIN Black" pitchFamily="50" charset="0"/>
              </a:rPr>
              <a:t>Erkende vereniging: VZW</a:t>
            </a:r>
          </a:p>
          <a:p>
            <a:pPr lvl="3" indent="-342900" defTabSz="685800">
              <a:buFont typeface="Wingdings" panose="05000000000000000000" pitchFamily="2" charset="2"/>
              <a:buChar char="ü"/>
            </a:pPr>
            <a:r>
              <a:rPr lang="nl-BE" sz="2000" kern="0" dirty="0">
                <a:solidFill>
                  <a:srgbClr val="000000"/>
                </a:solidFill>
                <a:latin typeface="DIN Black" pitchFamily="50" charset="0"/>
              </a:rPr>
              <a:t> omzet te groot, </a:t>
            </a:r>
            <a:r>
              <a:rPr lang="nl-BE" sz="2000" kern="0" dirty="0" err="1">
                <a:solidFill>
                  <a:srgbClr val="000000"/>
                </a:solidFill>
                <a:latin typeface="DIN Black" pitchFamily="50" charset="0"/>
              </a:rPr>
              <a:t>stuurgroepleden</a:t>
            </a:r>
            <a:r>
              <a:rPr lang="nl-BE" sz="2000" kern="0" dirty="0">
                <a:solidFill>
                  <a:srgbClr val="000000"/>
                </a:solidFill>
                <a:latin typeface="DIN Black" pitchFamily="50" charset="0"/>
              </a:rPr>
              <a:t> niet individueel aansprakelijk</a:t>
            </a:r>
          </a:p>
          <a:p>
            <a:pPr lvl="3" indent="-342900" defTabSz="685800">
              <a:buFont typeface="Wingdings" panose="05000000000000000000" pitchFamily="2" charset="2"/>
              <a:buChar char="ü"/>
            </a:pPr>
            <a:r>
              <a:rPr lang="nl-BE" sz="2000" kern="0" dirty="0">
                <a:solidFill>
                  <a:srgbClr val="000000"/>
                </a:solidFill>
                <a:latin typeface="DIN Black" pitchFamily="50" charset="0"/>
              </a:rPr>
              <a:t> structuur blijft behouden</a:t>
            </a:r>
          </a:p>
          <a:p>
            <a:pPr lvl="3" indent="-342900" defTabSz="685800">
              <a:buFont typeface="Wingdings" panose="05000000000000000000" pitchFamily="2" charset="2"/>
              <a:buChar char="ü"/>
            </a:pPr>
            <a:r>
              <a:rPr lang="nl-BE" sz="2000" kern="0" dirty="0">
                <a:solidFill>
                  <a:srgbClr val="000000"/>
                </a:solidFill>
                <a:latin typeface="DIN Black" pitchFamily="50" charset="0"/>
              </a:rPr>
              <a:t> aanbevolen door de gemeente</a:t>
            </a:r>
          </a:p>
          <a:p>
            <a:pPr lvl="1" indent="-342900" defTabSz="685800">
              <a:buFont typeface="Arial" panose="020B0604020202020204" pitchFamily="34" charset="0"/>
              <a:buChar char="•"/>
            </a:pPr>
            <a:endParaRPr lang="nl-BE" sz="2000" kern="0" dirty="0">
              <a:solidFill>
                <a:srgbClr val="000000"/>
              </a:solidFill>
              <a:latin typeface="DIN Black" pitchFamily="50" charset="0"/>
            </a:endParaRPr>
          </a:p>
          <a:p>
            <a:pPr lvl="1" indent="-342900" defTabSz="685800">
              <a:buFont typeface="Arial" panose="020B0604020202020204" pitchFamily="34" charset="0"/>
              <a:buChar char="•"/>
            </a:pPr>
            <a:r>
              <a:rPr lang="nl-BE" sz="2000" kern="0" dirty="0">
                <a:solidFill>
                  <a:srgbClr val="000000"/>
                </a:solidFill>
                <a:latin typeface="DIN Black" pitchFamily="50" charset="0"/>
              </a:rPr>
              <a:t>Aanbod verzekering leden</a:t>
            </a:r>
          </a:p>
          <a:p>
            <a:pPr lvl="3" indent="-342900" defTabSz="685800">
              <a:buFont typeface="Wingdings" panose="05000000000000000000" pitchFamily="2" charset="2"/>
              <a:buChar char="ü"/>
            </a:pPr>
            <a:r>
              <a:rPr lang="nl-BE" sz="2000" kern="0" dirty="0">
                <a:solidFill>
                  <a:srgbClr val="000000"/>
                </a:solidFill>
                <a:latin typeface="DIN Black" pitchFamily="50" charset="0"/>
              </a:rPr>
              <a:t>momenteel beperkte dekking burgerlijke aansprakelijkheid (= aanvulling familiale)</a:t>
            </a:r>
          </a:p>
          <a:p>
            <a:pPr lvl="3" indent="-342900" defTabSz="685800">
              <a:buFont typeface="Wingdings" panose="05000000000000000000" pitchFamily="2" charset="2"/>
              <a:buChar char="ü"/>
            </a:pPr>
            <a:endParaRPr lang="nl-BE" sz="2000" kern="0" dirty="0">
              <a:solidFill>
                <a:srgbClr val="000000"/>
              </a:solidFill>
              <a:latin typeface="DIN Black" pitchFamily="50" charset="0"/>
            </a:endParaRPr>
          </a:p>
          <a:p>
            <a:pPr lvl="3" indent="-342900" defTabSz="685800">
              <a:buFont typeface="Wingdings" panose="05000000000000000000" pitchFamily="2" charset="2"/>
              <a:buChar char="ü"/>
            </a:pPr>
            <a:r>
              <a:rPr lang="nl-BE" sz="2000" kern="0" dirty="0">
                <a:solidFill>
                  <a:srgbClr val="000000"/>
                </a:solidFill>
                <a:latin typeface="DIN Black" pitchFamily="50" charset="0"/>
              </a:rPr>
              <a:t>uitbreiding mogelijk voor lichamelijke ongevallen (</a:t>
            </a:r>
            <a:r>
              <a:rPr lang="nl-BE" sz="2000" u="sng" kern="0" dirty="0">
                <a:solidFill>
                  <a:srgbClr val="000000"/>
                </a:solidFill>
                <a:latin typeface="DIN Black" pitchFamily="50" charset="0"/>
              </a:rPr>
              <a:t>zonder</a:t>
            </a:r>
            <a:r>
              <a:rPr lang="nl-BE" sz="2000" kern="0" dirty="0">
                <a:solidFill>
                  <a:srgbClr val="000000"/>
                </a:solidFill>
                <a:latin typeface="DIN Black" pitchFamily="50" charset="0"/>
              </a:rPr>
              <a:t> franchise) bij </a:t>
            </a:r>
            <a:r>
              <a:rPr lang="nl-BE" sz="2000" u="sng" kern="0" dirty="0">
                <a:solidFill>
                  <a:srgbClr val="000000"/>
                </a:solidFill>
                <a:latin typeface="DIN Black" pitchFamily="50" charset="0"/>
              </a:rPr>
              <a:t>alle</a:t>
            </a:r>
            <a:r>
              <a:rPr lang="nl-BE" sz="2000" kern="0" dirty="0">
                <a:solidFill>
                  <a:srgbClr val="000000"/>
                </a:solidFill>
                <a:latin typeface="DIN Black" pitchFamily="50" charset="0"/>
              </a:rPr>
              <a:t> sportactiviteiten</a:t>
            </a:r>
          </a:p>
          <a:p>
            <a:pPr lvl="4" indent="-342900" defTabSz="685800">
              <a:buFont typeface="Wingdings" panose="05000000000000000000" pitchFamily="2" charset="2"/>
              <a:buChar char="§"/>
            </a:pPr>
            <a:r>
              <a:rPr lang="nl-BE" sz="2000" kern="0" dirty="0">
                <a:solidFill>
                  <a:srgbClr val="000000"/>
                </a:solidFill>
                <a:latin typeface="DIN Black" pitchFamily="50" charset="0"/>
              </a:rPr>
              <a:t>VWB (30 euro/jaar voor hele gezin)</a:t>
            </a:r>
          </a:p>
          <a:p>
            <a:pPr lvl="4" indent="-342900" defTabSz="685800">
              <a:buFont typeface="Wingdings" panose="05000000000000000000" pitchFamily="2" charset="2"/>
              <a:buChar char="§"/>
            </a:pPr>
            <a:r>
              <a:rPr lang="nl-BE" sz="2000" kern="0" dirty="0">
                <a:solidFill>
                  <a:srgbClr val="000000"/>
                </a:solidFill>
                <a:latin typeface="DIN Black" pitchFamily="50" charset="0"/>
              </a:rPr>
              <a:t>ZEKER SPORTEN (20 euro pp/jaar)</a:t>
            </a:r>
          </a:p>
          <a:p>
            <a:pPr lvl="3" indent="-342900" defTabSz="685800">
              <a:buFont typeface="Wingdings" panose="05000000000000000000" pitchFamily="2" charset="2"/>
              <a:buChar char="ü"/>
            </a:pPr>
            <a:endParaRPr lang="nl-BE" sz="2000" kern="0" dirty="0">
              <a:solidFill>
                <a:srgbClr val="000000"/>
              </a:solidFill>
              <a:latin typeface="DIN Black" pitchFamily="50" charset="0"/>
            </a:endParaRPr>
          </a:p>
          <a:p>
            <a:pPr lvl="4" indent="-342900" defTabSz="685800">
              <a:buFont typeface="Courier New" panose="02070309020205020404" pitchFamily="49" charset="0"/>
              <a:buChar char="o"/>
            </a:pPr>
            <a:r>
              <a:rPr lang="nl-BE" sz="2000" kern="0" dirty="0">
                <a:solidFill>
                  <a:srgbClr val="000000"/>
                </a:solidFill>
                <a:latin typeface="DIN Black" pitchFamily="50" charset="0"/>
              </a:rPr>
              <a:t>  VRAGEN bij LIEVEN WOUTERS</a:t>
            </a:r>
          </a:p>
          <a:p>
            <a:pPr lvl="3" indent="-342900" defTabSz="685800">
              <a:buFont typeface="Arial" panose="020B0604020202020204" pitchFamily="34" charset="0"/>
              <a:buChar char="•"/>
            </a:pPr>
            <a:endParaRPr lang="nl-BE" sz="2400" kern="0" dirty="0">
              <a:solidFill>
                <a:srgbClr val="000000"/>
              </a:solidFill>
              <a:latin typeface="DIN Black" pitchFamily="50" charset="0"/>
            </a:endParaRPr>
          </a:p>
          <a:p>
            <a:pPr marL="1243013" lvl="3" indent="-214313" defTabSz="685800">
              <a:buClr>
                <a:srgbClr val="FF0000">
                  <a:lumMod val="75000"/>
                </a:srgbClr>
              </a:buClr>
              <a:buFont typeface="Wingdings" panose="05000000000000000000" pitchFamily="2" charset="2"/>
              <a:buChar char="Ø"/>
            </a:pPr>
            <a:endParaRPr lang="nl-BE" kern="0" dirty="0">
              <a:solidFill>
                <a:srgbClr val="000000"/>
              </a:solidFill>
              <a:latin typeface="Lexia"/>
            </a:endParaRPr>
          </a:p>
          <a:p>
            <a:pPr marL="1243013" lvl="3" indent="-214313" defTabSz="685800">
              <a:buClr>
                <a:srgbClr val="FF0000">
                  <a:lumMod val="75000"/>
                </a:srgbClr>
              </a:buClr>
              <a:buFont typeface="Wingdings" panose="05000000000000000000" pitchFamily="2" charset="2"/>
              <a:buChar char="Ø"/>
            </a:pPr>
            <a:endParaRPr lang="nl-BE" dirty="0"/>
          </a:p>
        </p:txBody>
      </p:sp>
      <p:sp>
        <p:nvSpPr>
          <p:cNvPr id="8" name="Tekstvak 7">
            <a:extLst>
              <a:ext uri="{FF2B5EF4-FFF2-40B4-BE49-F238E27FC236}">
                <a16:creationId xmlns:a16="http://schemas.microsoft.com/office/drawing/2014/main" xmlns="" id="{5D8EEFED-5EE8-492F-ADCF-EF0ED2DD19E2}"/>
              </a:ext>
            </a:extLst>
          </p:cNvPr>
          <p:cNvSpPr txBox="1"/>
          <p:nvPr/>
        </p:nvSpPr>
        <p:spPr>
          <a:xfrm>
            <a:off x="323528" y="273422"/>
            <a:ext cx="6246710" cy="923330"/>
          </a:xfrm>
          <a:prstGeom prst="rect">
            <a:avLst/>
          </a:prstGeom>
          <a:noFill/>
        </p:spPr>
        <p:txBody>
          <a:bodyPr wrap="none" rtlCol="0">
            <a:spAutoFit/>
          </a:bodyPr>
          <a:lstStyle/>
          <a:p>
            <a:r>
              <a:rPr lang="nl-BE" sz="5400" dirty="0">
                <a:solidFill>
                  <a:schemeClr val="bg1"/>
                </a:solidFill>
                <a:latin typeface="DIN Black"/>
              </a:rPr>
              <a:t>VOORUITBLIK 2018</a:t>
            </a:r>
          </a:p>
        </p:txBody>
      </p:sp>
    </p:spTree>
    <p:extLst>
      <p:ext uri="{BB962C8B-B14F-4D97-AF65-F5344CB8AC3E}">
        <p14:creationId xmlns:p14="http://schemas.microsoft.com/office/powerpoint/2010/main" val="4137037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vak 9"/>
          <p:cNvSpPr txBox="1"/>
          <p:nvPr/>
        </p:nvSpPr>
        <p:spPr>
          <a:xfrm>
            <a:off x="323528" y="1564243"/>
            <a:ext cx="8820472" cy="5293757"/>
          </a:xfrm>
          <a:prstGeom prst="rect">
            <a:avLst/>
          </a:prstGeom>
          <a:noFill/>
        </p:spPr>
        <p:txBody>
          <a:bodyPr wrap="square" rtlCol="0">
            <a:spAutoFit/>
          </a:bodyPr>
          <a:lstStyle/>
          <a:p>
            <a:pPr marL="114300" lvl="1" defTabSz="685800"/>
            <a:r>
              <a:rPr lang="nl-BE" sz="2000" kern="0" dirty="0">
                <a:solidFill>
                  <a:srgbClr val="000000"/>
                </a:solidFill>
                <a:latin typeface="DIN Black" pitchFamily="50" charset="0"/>
              </a:rPr>
              <a:t>6 vaste clubactiviteiten</a:t>
            </a:r>
          </a:p>
          <a:p>
            <a:pPr lvl="2" indent="-342900" defTabSz="685800">
              <a:buFont typeface="Arial" panose="020B0604020202020204" pitchFamily="34" charset="0"/>
              <a:buChar char="•"/>
            </a:pPr>
            <a:r>
              <a:rPr lang="nl-BE" kern="0" dirty="0" err="1">
                <a:solidFill>
                  <a:srgbClr val="000000"/>
                </a:solidFill>
                <a:latin typeface="DIN Black" pitchFamily="50" charset="0"/>
              </a:rPr>
              <a:t>Salphen</a:t>
            </a:r>
            <a:r>
              <a:rPr lang="nl-BE" kern="0" dirty="0">
                <a:solidFill>
                  <a:srgbClr val="000000"/>
                </a:solidFill>
                <a:latin typeface="DIN Black" pitchFamily="50" charset="0"/>
              </a:rPr>
              <a:t>-Classic 					20/01/2018</a:t>
            </a:r>
          </a:p>
          <a:p>
            <a:pPr lvl="2" indent="-342900" defTabSz="685800">
              <a:buFont typeface="Arial" panose="020B0604020202020204" pitchFamily="34" charset="0"/>
              <a:buChar char="•"/>
            </a:pPr>
            <a:r>
              <a:rPr lang="nl-BE" kern="0" dirty="0">
                <a:solidFill>
                  <a:srgbClr val="000000"/>
                </a:solidFill>
                <a:latin typeface="DIN Black" pitchFamily="50" charset="0"/>
              </a:rPr>
              <a:t>Cross Oostmalle					24/02/2018</a:t>
            </a:r>
          </a:p>
          <a:p>
            <a:pPr lvl="2" indent="-342900" defTabSz="685800">
              <a:buFont typeface="Arial" panose="020B0604020202020204" pitchFamily="34" charset="0"/>
              <a:buChar char="•"/>
            </a:pPr>
            <a:r>
              <a:rPr lang="nl-BE" kern="0" dirty="0">
                <a:solidFill>
                  <a:srgbClr val="000000"/>
                </a:solidFill>
                <a:latin typeface="DIN Black" pitchFamily="50" charset="0"/>
              </a:rPr>
              <a:t>10 Miles van Malle				</a:t>
            </a:r>
            <a:r>
              <a:rPr lang="nl-BE" kern="0" dirty="0" smtClean="0">
                <a:solidFill>
                  <a:srgbClr val="000000"/>
                </a:solidFill>
                <a:latin typeface="DIN Black" pitchFamily="50" charset="0"/>
              </a:rPr>
              <a:t>20</a:t>
            </a:r>
            <a:r>
              <a:rPr lang="nl-BE" kern="0" dirty="0" smtClean="0">
                <a:solidFill>
                  <a:srgbClr val="000000"/>
                </a:solidFill>
                <a:latin typeface="DIN Black" pitchFamily="50" charset="0"/>
              </a:rPr>
              <a:t>/05/2018</a:t>
            </a:r>
            <a:endParaRPr lang="nl-BE" kern="0" dirty="0">
              <a:solidFill>
                <a:srgbClr val="000000"/>
              </a:solidFill>
              <a:latin typeface="DIN Black" pitchFamily="50" charset="0"/>
            </a:endParaRPr>
          </a:p>
          <a:p>
            <a:pPr lvl="2" indent="-342900" defTabSz="685800">
              <a:buFont typeface="Arial" panose="020B0604020202020204" pitchFamily="34" charset="0"/>
              <a:buChar char="•"/>
            </a:pPr>
            <a:r>
              <a:rPr lang="nl-BE" kern="0" dirty="0">
                <a:solidFill>
                  <a:srgbClr val="000000"/>
                </a:solidFill>
                <a:latin typeface="DIN Black" pitchFamily="50" charset="0"/>
              </a:rPr>
              <a:t>Lollepotters triatlon 				29/06/2018</a:t>
            </a:r>
          </a:p>
          <a:p>
            <a:pPr lvl="2" indent="-342900" defTabSz="685800">
              <a:buFont typeface="Arial" panose="020B0604020202020204" pitchFamily="34" charset="0"/>
              <a:buChar char="•"/>
            </a:pPr>
            <a:r>
              <a:rPr lang="nl-BE" kern="0" dirty="0">
                <a:solidFill>
                  <a:srgbClr val="000000"/>
                </a:solidFill>
                <a:latin typeface="DIN Black" pitchFamily="50" charset="0"/>
              </a:rPr>
              <a:t>Triatlon De Bres Sint-Jozef			04/08/2018</a:t>
            </a:r>
          </a:p>
          <a:p>
            <a:pPr lvl="2" indent="-342900" defTabSz="685800">
              <a:buFont typeface="Arial" panose="020B0604020202020204" pitchFamily="34" charset="0"/>
              <a:buChar char="•"/>
            </a:pPr>
            <a:r>
              <a:rPr lang="nl-BE" kern="0" dirty="0">
                <a:solidFill>
                  <a:srgbClr val="000000"/>
                </a:solidFill>
                <a:latin typeface="DIN Black" pitchFamily="50" charset="0"/>
              </a:rPr>
              <a:t>Trappistenjogging (</a:t>
            </a:r>
            <a:r>
              <a:rPr lang="nl-BE" kern="0" dirty="0" err="1">
                <a:solidFill>
                  <a:srgbClr val="000000"/>
                </a:solidFill>
                <a:latin typeface="DIN Black" pitchFamily="50" charset="0"/>
              </a:rPr>
              <a:t>o.v.</a:t>
            </a:r>
            <a:r>
              <a:rPr lang="nl-BE" kern="0" dirty="0">
                <a:solidFill>
                  <a:srgbClr val="000000"/>
                </a:solidFill>
                <a:latin typeface="DIN Black" pitchFamily="50" charset="0"/>
              </a:rPr>
              <a:t>)		  		</a:t>
            </a:r>
            <a:r>
              <a:rPr lang="nl-BE" kern="0" dirty="0">
                <a:solidFill>
                  <a:schemeClr val="bg1"/>
                </a:solidFill>
                <a:latin typeface="DIN Black" pitchFamily="50" charset="0"/>
              </a:rPr>
              <a:t>00</a:t>
            </a:r>
            <a:r>
              <a:rPr lang="nl-BE" kern="0" dirty="0">
                <a:solidFill>
                  <a:srgbClr val="000000"/>
                </a:solidFill>
                <a:latin typeface="DIN Black" pitchFamily="50" charset="0"/>
              </a:rPr>
              <a:t>/10/2018</a:t>
            </a:r>
          </a:p>
          <a:p>
            <a:pPr marL="114300" lvl="1" defTabSz="685800"/>
            <a:endParaRPr lang="nl-BE" kern="0" dirty="0">
              <a:solidFill>
                <a:srgbClr val="000000"/>
              </a:solidFill>
              <a:latin typeface="DIN Black" pitchFamily="50" charset="0"/>
            </a:endParaRPr>
          </a:p>
          <a:p>
            <a:pPr marL="114300" lvl="1" defTabSz="685800"/>
            <a:r>
              <a:rPr lang="nl-BE" sz="2000" kern="0" dirty="0">
                <a:solidFill>
                  <a:srgbClr val="000000"/>
                </a:solidFill>
                <a:latin typeface="DIN Black" pitchFamily="50" charset="0"/>
              </a:rPr>
              <a:t>Groepsactiviteiten</a:t>
            </a:r>
          </a:p>
          <a:p>
            <a:pPr lvl="2" indent="-342900" defTabSz="685800">
              <a:buFont typeface="Arial" panose="020B0604020202020204" pitchFamily="34" charset="0"/>
              <a:buChar char="•"/>
            </a:pPr>
            <a:r>
              <a:rPr lang="nl-BE" kern="0" dirty="0">
                <a:solidFill>
                  <a:srgbClr val="000000"/>
                </a:solidFill>
                <a:latin typeface="DIN Black" pitchFamily="50" charset="0"/>
              </a:rPr>
              <a:t>Swim For Life					20/12/2017</a:t>
            </a:r>
          </a:p>
          <a:p>
            <a:pPr lvl="2" indent="-342900" defTabSz="685800">
              <a:buFont typeface="Arial" panose="020B0604020202020204" pitchFamily="34" charset="0"/>
              <a:buChar char="•"/>
            </a:pPr>
            <a:r>
              <a:rPr lang="nl-BE" kern="0" dirty="0">
                <a:solidFill>
                  <a:srgbClr val="000000"/>
                </a:solidFill>
                <a:latin typeface="DIN Black" pitchFamily="50" charset="0"/>
              </a:rPr>
              <a:t>Dropping						26/10/2018</a:t>
            </a:r>
          </a:p>
          <a:p>
            <a:pPr lvl="2" indent="-342900" defTabSz="685800">
              <a:buFont typeface="Arial" panose="020B0604020202020204" pitchFamily="34" charset="0"/>
              <a:buChar char="•"/>
            </a:pPr>
            <a:r>
              <a:rPr lang="nl-BE" kern="0" dirty="0">
                <a:solidFill>
                  <a:srgbClr val="000000"/>
                </a:solidFill>
                <a:latin typeface="DIN Black" pitchFamily="50" charset="0"/>
              </a:rPr>
              <a:t>Ledenavond					23/11/2018</a:t>
            </a:r>
          </a:p>
          <a:p>
            <a:pPr lvl="2" indent="-342900" defTabSz="685800">
              <a:buFont typeface="Arial" panose="020B0604020202020204" pitchFamily="34" charset="0"/>
              <a:buChar char="•"/>
            </a:pPr>
            <a:r>
              <a:rPr lang="nl-BE" kern="0" dirty="0">
                <a:solidFill>
                  <a:srgbClr val="000000"/>
                </a:solidFill>
                <a:latin typeface="DIN Black" pitchFamily="50" charset="0"/>
              </a:rPr>
              <a:t>…</a:t>
            </a:r>
          </a:p>
          <a:p>
            <a:pPr lvl="1" indent="-342900" defTabSz="685800">
              <a:buFont typeface="Arial" panose="020B0604020202020204" pitchFamily="34" charset="0"/>
              <a:buChar char="•"/>
            </a:pPr>
            <a:endParaRPr lang="nl-BE" sz="2000" kern="0" dirty="0">
              <a:solidFill>
                <a:srgbClr val="000000"/>
              </a:solidFill>
              <a:latin typeface="DIN Black" pitchFamily="50" charset="0"/>
            </a:endParaRPr>
          </a:p>
          <a:p>
            <a:pPr lvl="1" indent="-342900" defTabSz="685800">
              <a:buFont typeface="Arial" panose="020B0604020202020204" pitchFamily="34" charset="0"/>
              <a:buChar char="•"/>
            </a:pPr>
            <a:r>
              <a:rPr lang="nl-BE" sz="2000" kern="0" dirty="0">
                <a:solidFill>
                  <a:srgbClr val="000000"/>
                </a:solidFill>
                <a:latin typeface="DIN Black" pitchFamily="50" charset="0"/>
              </a:rPr>
              <a:t>Deelname evenementen liefst inschrijven met vermelding club White Cliffs of Malle</a:t>
            </a:r>
          </a:p>
          <a:p>
            <a:pPr indent="-914400" defTabSz="685800">
              <a:buFont typeface="Arial" panose="020B0604020202020204" pitchFamily="34" charset="0"/>
              <a:buChar char="•"/>
            </a:pPr>
            <a:endParaRPr lang="nl-BE" sz="2000" kern="0" dirty="0">
              <a:solidFill>
                <a:srgbClr val="000000"/>
              </a:solidFill>
              <a:latin typeface="DIN Black" pitchFamily="50" charset="0"/>
            </a:endParaRPr>
          </a:p>
          <a:p>
            <a:pPr lvl="1" indent="-342900" defTabSz="685800">
              <a:buFont typeface="Arial" panose="020B0604020202020204" pitchFamily="34" charset="0"/>
              <a:buChar char="•"/>
            </a:pPr>
            <a:r>
              <a:rPr lang="nl-BE" sz="2000" kern="0" dirty="0">
                <a:solidFill>
                  <a:srgbClr val="000000"/>
                </a:solidFill>
                <a:latin typeface="DIN Black" pitchFamily="50" charset="0"/>
              </a:rPr>
              <a:t>Puntensysteem blijft (vaste clubactiviteiten)</a:t>
            </a:r>
            <a:endParaRPr lang="nl-BE" sz="1600" dirty="0"/>
          </a:p>
        </p:txBody>
      </p:sp>
      <p:sp>
        <p:nvSpPr>
          <p:cNvPr id="8" name="Tekstvak 7">
            <a:extLst>
              <a:ext uri="{FF2B5EF4-FFF2-40B4-BE49-F238E27FC236}">
                <a16:creationId xmlns:a16="http://schemas.microsoft.com/office/drawing/2014/main" xmlns="" id="{FE64AA65-3ADB-44AF-A38E-F84523DF72F2}"/>
              </a:ext>
            </a:extLst>
          </p:cNvPr>
          <p:cNvSpPr txBox="1"/>
          <p:nvPr/>
        </p:nvSpPr>
        <p:spPr>
          <a:xfrm>
            <a:off x="323528" y="186576"/>
            <a:ext cx="6006773" cy="1015663"/>
          </a:xfrm>
          <a:prstGeom prst="rect">
            <a:avLst/>
          </a:prstGeom>
          <a:noFill/>
        </p:spPr>
        <p:txBody>
          <a:bodyPr wrap="none" rtlCol="0">
            <a:spAutoFit/>
          </a:bodyPr>
          <a:lstStyle/>
          <a:p>
            <a:r>
              <a:rPr lang="nl-BE" sz="6000" dirty="0">
                <a:solidFill>
                  <a:schemeClr val="bg1"/>
                </a:solidFill>
                <a:latin typeface="DIN Black"/>
              </a:rPr>
              <a:t>KALENDER 2018</a:t>
            </a:r>
          </a:p>
        </p:txBody>
      </p:sp>
    </p:spTree>
    <p:extLst>
      <p:ext uri="{BB962C8B-B14F-4D97-AF65-F5344CB8AC3E}">
        <p14:creationId xmlns:p14="http://schemas.microsoft.com/office/powerpoint/2010/main" val="198294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vak 9"/>
          <p:cNvSpPr txBox="1"/>
          <p:nvPr/>
        </p:nvSpPr>
        <p:spPr>
          <a:xfrm>
            <a:off x="323528" y="1700808"/>
            <a:ext cx="8136904" cy="2677656"/>
          </a:xfrm>
          <a:prstGeom prst="rect">
            <a:avLst/>
          </a:prstGeom>
          <a:noFill/>
        </p:spPr>
        <p:txBody>
          <a:bodyPr wrap="square" rtlCol="0">
            <a:spAutoFit/>
          </a:bodyPr>
          <a:lstStyle/>
          <a:p>
            <a:pPr marL="1243013" lvl="3" indent="-214313" defTabSz="685800">
              <a:buClr>
                <a:srgbClr val="FF0000">
                  <a:lumMod val="75000"/>
                </a:srgbClr>
              </a:buClr>
              <a:buFont typeface="Wingdings" panose="05000000000000000000" pitchFamily="2" charset="2"/>
              <a:buChar char="Ø"/>
            </a:pPr>
            <a:endParaRPr lang="nl-BE" sz="2400" kern="0" dirty="0">
              <a:solidFill>
                <a:srgbClr val="000000"/>
              </a:solidFill>
              <a:latin typeface="Lexia"/>
            </a:endParaRPr>
          </a:p>
          <a:p>
            <a:pPr lvl="3" indent="-342900" defTabSz="685800">
              <a:buFont typeface="Arial" panose="020B0604020202020204" pitchFamily="34" charset="0"/>
              <a:buChar char="•"/>
            </a:pPr>
            <a:endParaRPr lang="nl-BE" sz="2400" kern="0" dirty="0">
              <a:solidFill>
                <a:srgbClr val="000000"/>
              </a:solidFill>
              <a:latin typeface="DIN Black" pitchFamily="50" charset="0"/>
            </a:endParaRPr>
          </a:p>
          <a:p>
            <a:pPr lvl="3" indent="-342900" defTabSz="685800">
              <a:buFont typeface="Arial" panose="020B0604020202020204" pitchFamily="34" charset="0"/>
              <a:buChar char="•"/>
            </a:pPr>
            <a:r>
              <a:rPr lang="nl-BE" sz="2400" kern="0" dirty="0">
                <a:solidFill>
                  <a:srgbClr val="000000"/>
                </a:solidFill>
                <a:latin typeface="DIN Black" pitchFamily="50" charset="0"/>
              </a:rPr>
              <a:t>Welkom Jean-Luc De MEYER </a:t>
            </a:r>
          </a:p>
          <a:p>
            <a:pPr lvl="3" indent="-342900" defTabSz="685800">
              <a:buFont typeface="Arial" panose="020B0604020202020204" pitchFamily="34" charset="0"/>
              <a:buChar char="•"/>
            </a:pPr>
            <a:endParaRPr lang="nl-BE" sz="2400" kern="0" dirty="0">
              <a:solidFill>
                <a:srgbClr val="000000"/>
              </a:solidFill>
              <a:latin typeface="DIN Black" pitchFamily="50" charset="0"/>
            </a:endParaRPr>
          </a:p>
          <a:p>
            <a:pPr marL="1943100" lvl="5" defTabSz="685800"/>
            <a:endParaRPr lang="nl-BE" sz="2400" kern="0" dirty="0">
              <a:solidFill>
                <a:srgbClr val="000000"/>
              </a:solidFill>
              <a:latin typeface="DIN Black" pitchFamily="50" charset="0"/>
            </a:endParaRPr>
          </a:p>
          <a:p>
            <a:pPr marL="1028700" lvl="3" defTabSz="685800">
              <a:buClr>
                <a:srgbClr val="FF0000">
                  <a:lumMod val="75000"/>
                </a:srgbClr>
              </a:buClr>
            </a:pPr>
            <a:r>
              <a:rPr lang="nl-BE" sz="2400" kern="0" dirty="0">
                <a:solidFill>
                  <a:srgbClr val="000000"/>
                </a:solidFill>
                <a:latin typeface="Lexia"/>
              </a:rPr>
              <a:t>   </a:t>
            </a:r>
            <a:br>
              <a:rPr lang="nl-BE" sz="2400" kern="0" dirty="0">
                <a:solidFill>
                  <a:srgbClr val="000000"/>
                </a:solidFill>
                <a:latin typeface="Lexia"/>
              </a:rPr>
            </a:br>
            <a:r>
              <a:rPr lang="nl-BE" sz="2400" kern="0" dirty="0">
                <a:solidFill>
                  <a:srgbClr val="000000"/>
                </a:solidFill>
                <a:latin typeface="Lexia"/>
              </a:rPr>
              <a:t> </a:t>
            </a:r>
          </a:p>
        </p:txBody>
      </p:sp>
      <p:sp>
        <p:nvSpPr>
          <p:cNvPr id="8" name="Tekstvak 7">
            <a:extLst>
              <a:ext uri="{FF2B5EF4-FFF2-40B4-BE49-F238E27FC236}">
                <a16:creationId xmlns:a16="http://schemas.microsoft.com/office/drawing/2014/main" xmlns="" id="{C639971E-1CB7-46C6-B7C6-20D74B3192D5}"/>
              </a:ext>
            </a:extLst>
          </p:cNvPr>
          <p:cNvSpPr txBox="1"/>
          <p:nvPr/>
        </p:nvSpPr>
        <p:spPr>
          <a:xfrm>
            <a:off x="323528" y="186576"/>
            <a:ext cx="4455707" cy="1015663"/>
          </a:xfrm>
          <a:prstGeom prst="rect">
            <a:avLst/>
          </a:prstGeom>
          <a:noFill/>
        </p:spPr>
        <p:txBody>
          <a:bodyPr wrap="none" rtlCol="0">
            <a:spAutoFit/>
          </a:bodyPr>
          <a:lstStyle/>
          <a:p>
            <a:r>
              <a:rPr lang="nl-BE" sz="6000" dirty="0">
                <a:solidFill>
                  <a:schemeClr val="bg1"/>
                </a:solidFill>
                <a:latin typeface="DIN Black"/>
              </a:rPr>
              <a:t>INFOSESSIE</a:t>
            </a:r>
          </a:p>
        </p:txBody>
      </p:sp>
    </p:spTree>
    <p:extLst>
      <p:ext uri="{BB962C8B-B14F-4D97-AF65-F5344CB8AC3E}">
        <p14:creationId xmlns:p14="http://schemas.microsoft.com/office/powerpoint/2010/main" val="2800220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419872" y="274638"/>
            <a:ext cx="5266928" cy="1143000"/>
          </a:xfrm>
        </p:spPr>
        <p:txBody>
          <a:bodyPr>
            <a:noAutofit/>
          </a:bodyPr>
          <a:lstStyle/>
          <a:p>
            <a:pPr algn="r"/>
            <a:r>
              <a:rPr lang="nl-BE" sz="5400" dirty="0">
                <a:ln w="6600">
                  <a:solidFill>
                    <a:schemeClr val="accent2"/>
                  </a:solidFill>
                  <a:prstDash val="solid"/>
                </a:ln>
                <a:solidFill>
                  <a:srgbClr val="FFFFFF"/>
                </a:solidFill>
                <a:effectLst>
                  <a:outerShdw dist="38100" dir="2700000" algn="tl" rotWithShape="0">
                    <a:schemeClr val="accent2"/>
                  </a:outerShdw>
                </a:effectLst>
              </a:rPr>
              <a:t/>
            </a:r>
            <a:br>
              <a:rPr lang="nl-BE" sz="5400" dirty="0">
                <a:ln w="6600">
                  <a:solidFill>
                    <a:schemeClr val="accent2"/>
                  </a:solidFill>
                  <a:prstDash val="solid"/>
                </a:ln>
                <a:solidFill>
                  <a:srgbClr val="FFFFFF"/>
                </a:solidFill>
                <a:effectLst>
                  <a:outerShdw dist="38100" dir="2700000" algn="tl" rotWithShape="0">
                    <a:schemeClr val="accent2"/>
                  </a:outerShdw>
                </a:effectLst>
              </a:rPr>
            </a:br>
            <a:endParaRPr lang="nl-BE" sz="5400" dirty="0">
              <a:solidFill>
                <a:srgbClr val="FFFFFF"/>
              </a:solidFill>
              <a:effectLst>
                <a:outerShdw blurRad="38100" dist="38100" dir="2700000" algn="tl">
                  <a:srgbClr val="000000">
                    <a:alpha val="43137"/>
                  </a:srgbClr>
                </a:outerShdw>
              </a:effectLst>
            </a:endParaRPr>
          </a:p>
        </p:txBody>
      </p:sp>
      <p:sp>
        <p:nvSpPr>
          <p:cNvPr id="10" name="Tekstvak 9"/>
          <p:cNvSpPr txBox="1"/>
          <p:nvPr/>
        </p:nvSpPr>
        <p:spPr>
          <a:xfrm>
            <a:off x="-108520" y="2348880"/>
            <a:ext cx="8075240" cy="3785652"/>
          </a:xfrm>
          <a:prstGeom prst="rect">
            <a:avLst/>
          </a:prstGeom>
          <a:noFill/>
        </p:spPr>
        <p:txBody>
          <a:bodyPr wrap="square" rtlCol="0">
            <a:spAutoFit/>
          </a:bodyPr>
          <a:lstStyle>
            <a:defPPr>
              <a:defRPr lang="en-US"/>
            </a:defPPr>
            <a:lvl1pPr marL="342900" indent="-342900">
              <a:buFont typeface="Arial" panose="020B0604020202020204" pitchFamily="34" charset="0"/>
              <a:buChar char="•"/>
              <a:defRPr sz="2400">
                <a:latin typeface="DIN Black"/>
              </a:defRPr>
            </a:lvl1pPr>
            <a:lvl2pPr marL="800100" lvl="1" indent="-342900">
              <a:buFont typeface="Wingdings" panose="05000000000000000000" pitchFamily="2" charset="2"/>
              <a:buChar char="ü"/>
              <a:defRPr>
                <a:latin typeface="DIN Black"/>
              </a:defRPr>
            </a:lvl2pPr>
          </a:lstStyle>
          <a:p>
            <a:pPr indent="0">
              <a:buNone/>
            </a:pPr>
            <a:r>
              <a:rPr lang="nl-BE" dirty="0">
                <a:latin typeface="DIN Black" pitchFamily="50" charset="0"/>
              </a:rPr>
              <a:t> 3</a:t>
            </a:r>
            <a:r>
              <a:rPr lang="nl-BE" baseline="30000" dirty="0">
                <a:latin typeface="DIN Black" pitchFamily="50" charset="0"/>
              </a:rPr>
              <a:t>e</a:t>
            </a:r>
            <a:r>
              <a:rPr lang="nl-BE" dirty="0">
                <a:latin typeface="DIN Black" pitchFamily="50" charset="0"/>
              </a:rPr>
              <a:t> LEDENAVOND VAN “</a:t>
            </a:r>
            <a:r>
              <a:rPr lang="nl-BE" dirty="0" err="1">
                <a:latin typeface="DIN Black" pitchFamily="50" charset="0"/>
              </a:rPr>
              <a:t>the</a:t>
            </a:r>
            <a:r>
              <a:rPr lang="nl-BE" dirty="0">
                <a:latin typeface="DIN Black" pitchFamily="50" charset="0"/>
              </a:rPr>
              <a:t> WHITE CLIFFS of MALLE”</a:t>
            </a:r>
          </a:p>
          <a:p>
            <a:pPr marL="1657350" lvl="3" indent="-285750">
              <a:buFont typeface="Arial" panose="020B0604020202020204" pitchFamily="34" charset="0"/>
              <a:buChar char="•"/>
            </a:pPr>
            <a:endParaRPr lang="nl-BE" dirty="0">
              <a:latin typeface="DIN Black" pitchFamily="50" charset="0"/>
            </a:endParaRPr>
          </a:p>
          <a:p>
            <a:pPr marL="1200150" lvl="2" indent="-285750">
              <a:buFont typeface="Arial" panose="020B0604020202020204" pitchFamily="34" charset="0"/>
              <a:buChar char="•"/>
            </a:pPr>
            <a:endParaRPr lang="nl-BE" dirty="0">
              <a:latin typeface="DIN Black" pitchFamily="50" charset="0"/>
            </a:endParaRPr>
          </a:p>
          <a:p>
            <a:pPr marL="1200150" lvl="2" indent="-285750">
              <a:buFont typeface="Arial" panose="020B0604020202020204" pitchFamily="34" charset="0"/>
              <a:buChar char="•"/>
            </a:pPr>
            <a:r>
              <a:rPr lang="nl-BE" dirty="0">
                <a:latin typeface="DIN Black" pitchFamily="50" charset="0"/>
              </a:rPr>
              <a:t>3</a:t>
            </a:r>
            <a:r>
              <a:rPr lang="nl-BE" baseline="30000" dirty="0">
                <a:latin typeface="DIN Black" pitchFamily="50" charset="0"/>
              </a:rPr>
              <a:t>e</a:t>
            </a:r>
            <a:r>
              <a:rPr lang="nl-BE" dirty="0">
                <a:latin typeface="DIN Black" pitchFamily="50" charset="0"/>
              </a:rPr>
              <a:t> jaargang ingaan in januari 2018</a:t>
            </a:r>
          </a:p>
          <a:p>
            <a:pPr marL="1200150" lvl="2" indent="-285750">
              <a:buFont typeface="Arial" panose="020B0604020202020204" pitchFamily="34" charset="0"/>
              <a:buChar char="•"/>
            </a:pPr>
            <a:endParaRPr lang="nl-BE" dirty="0">
              <a:latin typeface="DIN Black" pitchFamily="50" charset="0"/>
            </a:endParaRPr>
          </a:p>
          <a:p>
            <a:pPr marL="1200150" lvl="2" indent="-285750">
              <a:buFont typeface="Arial" panose="020B0604020202020204" pitchFamily="34" charset="0"/>
              <a:buChar char="•"/>
            </a:pPr>
            <a:r>
              <a:rPr lang="nl-BE" dirty="0">
                <a:latin typeface="DIN Black" pitchFamily="50" charset="0"/>
              </a:rPr>
              <a:t>3</a:t>
            </a:r>
            <a:r>
              <a:rPr lang="nl-BE" baseline="30000" dirty="0">
                <a:latin typeface="DIN Black" pitchFamily="50" charset="0"/>
              </a:rPr>
              <a:t>e</a:t>
            </a:r>
            <a:r>
              <a:rPr lang="nl-BE" dirty="0">
                <a:latin typeface="DIN Black" pitchFamily="50" charset="0"/>
              </a:rPr>
              <a:t> keer enkele praktische zaken en kledij kiezen</a:t>
            </a:r>
          </a:p>
          <a:p>
            <a:pPr marL="1085850" lvl="1" indent="-285750">
              <a:buFont typeface="Arial" panose="020B0604020202020204" pitchFamily="34" charset="0"/>
              <a:buChar char="•"/>
            </a:pPr>
            <a:endParaRPr lang="nl-BE" dirty="0">
              <a:latin typeface="DIN Black" pitchFamily="50" charset="0"/>
            </a:endParaRPr>
          </a:p>
          <a:p>
            <a:pPr marL="1200150" lvl="2" indent="-285750">
              <a:buFont typeface="Arial" panose="020B0604020202020204" pitchFamily="34" charset="0"/>
              <a:buChar char="•"/>
            </a:pPr>
            <a:r>
              <a:rPr lang="nl-BE" dirty="0">
                <a:latin typeface="DIN Black" pitchFamily="50" charset="0"/>
              </a:rPr>
              <a:t>3</a:t>
            </a:r>
            <a:r>
              <a:rPr lang="nl-BE" baseline="30000" dirty="0">
                <a:latin typeface="DIN Black" pitchFamily="50" charset="0"/>
              </a:rPr>
              <a:t>e</a:t>
            </a:r>
            <a:r>
              <a:rPr lang="nl-BE" dirty="0">
                <a:latin typeface="DIN Black" pitchFamily="50" charset="0"/>
              </a:rPr>
              <a:t> keer in een andere zaal zitten</a:t>
            </a:r>
          </a:p>
          <a:p>
            <a:pPr marL="1085850" lvl="1" indent="-285750">
              <a:buFont typeface="Arial" panose="020B0604020202020204" pitchFamily="34" charset="0"/>
              <a:buChar char="•"/>
            </a:pPr>
            <a:endParaRPr lang="nl-BE" dirty="0">
              <a:latin typeface="DIN Black" pitchFamily="50" charset="0"/>
            </a:endParaRPr>
          </a:p>
          <a:p>
            <a:pPr marL="1200150" lvl="2" indent="-285750">
              <a:buFont typeface="Arial" panose="020B0604020202020204" pitchFamily="34" charset="0"/>
              <a:buChar char="•"/>
            </a:pPr>
            <a:r>
              <a:rPr lang="nl-BE" dirty="0">
                <a:latin typeface="DIN Black" pitchFamily="50" charset="0"/>
              </a:rPr>
              <a:t>3</a:t>
            </a:r>
            <a:r>
              <a:rPr lang="nl-BE" baseline="30000" dirty="0">
                <a:latin typeface="DIN Black" pitchFamily="50" charset="0"/>
              </a:rPr>
              <a:t>e</a:t>
            </a:r>
            <a:r>
              <a:rPr lang="nl-BE" dirty="0">
                <a:latin typeface="DIN Black" pitchFamily="50" charset="0"/>
              </a:rPr>
              <a:t> keer ook iets ludiek toevoegen</a:t>
            </a:r>
            <a:br>
              <a:rPr lang="nl-BE" dirty="0">
                <a:latin typeface="DIN Black" pitchFamily="50" charset="0"/>
              </a:rPr>
            </a:br>
            <a:r>
              <a:rPr lang="nl-BE" dirty="0">
                <a:latin typeface="DIN Black" pitchFamily="50" charset="0"/>
              </a:rPr>
              <a:t> </a:t>
            </a:r>
          </a:p>
          <a:p>
            <a:pPr marL="1657350" lvl="3" indent="-285750">
              <a:buFont typeface="Arial" panose="020B0604020202020204" pitchFamily="34" charset="0"/>
              <a:buChar char="•"/>
            </a:pPr>
            <a:endParaRPr lang="nl-BE" dirty="0">
              <a:latin typeface="DIN Black" pitchFamily="50" charset="0"/>
            </a:endParaRPr>
          </a:p>
          <a:p>
            <a:pPr marL="1657350" lvl="3" indent="-285750">
              <a:buFont typeface="Arial" panose="020B0604020202020204" pitchFamily="34" charset="0"/>
              <a:buChar char="•"/>
            </a:pPr>
            <a:endParaRPr lang="nl-BE" dirty="0">
              <a:latin typeface="DIN Black" pitchFamily="50" charset="0"/>
            </a:endParaRPr>
          </a:p>
        </p:txBody>
      </p:sp>
      <p:sp>
        <p:nvSpPr>
          <p:cNvPr id="7" name="Tekstvak 6">
            <a:extLst>
              <a:ext uri="{FF2B5EF4-FFF2-40B4-BE49-F238E27FC236}">
                <a16:creationId xmlns:a16="http://schemas.microsoft.com/office/drawing/2014/main" xmlns="" id="{AF6135DD-D441-4786-9E22-2DB2D1469D79}"/>
              </a:ext>
            </a:extLst>
          </p:cNvPr>
          <p:cNvSpPr txBox="1"/>
          <p:nvPr/>
        </p:nvSpPr>
        <p:spPr>
          <a:xfrm>
            <a:off x="323528" y="186576"/>
            <a:ext cx="3416641" cy="1015663"/>
          </a:xfrm>
          <a:prstGeom prst="rect">
            <a:avLst/>
          </a:prstGeom>
          <a:noFill/>
        </p:spPr>
        <p:txBody>
          <a:bodyPr wrap="none" rtlCol="0">
            <a:spAutoFit/>
          </a:bodyPr>
          <a:lstStyle/>
          <a:p>
            <a:r>
              <a:rPr lang="nl-BE" sz="6000" dirty="0">
                <a:solidFill>
                  <a:schemeClr val="bg1"/>
                </a:solidFill>
                <a:latin typeface="DIN Black"/>
              </a:rPr>
              <a:t>WELKOM</a:t>
            </a:r>
          </a:p>
        </p:txBody>
      </p:sp>
    </p:spTree>
    <p:extLst>
      <p:ext uri="{BB962C8B-B14F-4D97-AF65-F5344CB8AC3E}">
        <p14:creationId xmlns:p14="http://schemas.microsoft.com/office/powerpoint/2010/main" val="593982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vak 9"/>
          <p:cNvSpPr txBox="1"/>
          <p:nvPr/>
        </p:nvSpPr>
        <p:spPr>
          <a:xfrm>
            <a:off x="-223471" y="925724"/>
            <a:ext cx="7524247" cy="923330"/>
          </a:xfrm>
          <a:prstGeom prst="rect">
            <a:avLst/>
          </a:prstGeom>
          <a:noFill/>
        </p:spPr>
        <p:txBody>
          <a:bodyPr wrap="square" rtlCol="0">
            <a:spAutoFit/>
          </a:bodyPr>
          <a:lstStyle/>
          <a:p>
            <a:pPr marL="1243013" lvl="3" indent="-214313" defTabSz="685800">
              <a:buClr>
                <a:srgbClr val="FF0000">
                  <a:lumMod val="75000"/>
                </a:srgbClr>
              </a:buClr>
              <a:buFont typeface="Wingdings" panose="05000000000000000000" pitchFamily="2" charset="2"/>
              <a:buChar char="Ø"/>
            </a:pPr>
            <a:endParaRPr lang="nl-BE" kern="0" dirty="0">
              <a:solidFill>
                <a:srgbClr val="000000"/>
              </a:solidFill>
              <a:latin typeface="Lexia"/>
            </a:endParaRPr>
          </a:p>
          <a:p>
            <a:pPr marL="1243013" lvl="3" indent="-214313" defTabSz="685800">
              <a:buClr>
                <a:srgbClr val="FF0000">
                  <a:lumMod val="75000"/>
                </a:srgbClr>
              </a:buClr>
              <a:buFont typeface="Wingdings" panose="05000000000000000000" pitchFamily="2" charset="2"/>
              <a:buChar char="Ø"/>
            </a:pPr>
            <a:endParaRPr lang="nl-BE" kern="0" dirty="0">
              <a:solidFill>
                <a:srgbClr val="000000"/>
              </a:solidFill>
              <a:latin typeface="Lexia"/>
            </a:endParaRPr>
          </a:p>
          <a:p>
            <a:pPr marL="1243013" lvl="3" indent="-214313" defTabSz="685800">
              <a:buClr>
                <a:srgbClr val="FF0000">
                  <a:lumMod val="75000"/>
                </a:srgbClr>
              </a:buClr>
              <a:buFont typeface="Wingdings" panose="05000000000000000000" pitchFamily="2" charset="2"/>
              <a:buChar char="Ø"/>
            </a:pPr>
            <a:endParaRPr lang="nl-BE" dirty="0"/>
          </a:p>
        </p:txBody>
      </p:sp>
      <p:pic>
        <p:nvPicPr>
          <p:cNvPr id="3074" name="Picture 2" descr="Afbeeldingsresultaat voor krijnen keuke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0143" y="2833661"/>
            <a:ext cx="2822197" cy="205181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6674" y="1708383"/>
            <a:ext cx="142875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rank-i-Spo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9589" y="3219145"/>
            <a:ext cx="142875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groepspraktijk Ganzenku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5203" y="4720599"/>
            <a:ext cx="142875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arrosserie Robb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5203" y="1771533"/>
            <a:ext cx="142875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xmlns="" id="{38BFEE06-8559-480C-B4BF-80CD98F225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203" y="3219144"/>
            <a:ext cx="1428750" cy="1143000"/>
          </a:xfrm>
          <a:prstGeom prst="rect">
            <a:avLst/>
          </a:prstGeom>
        </p:spPr>
      </p:pic>
      <p:sp>
        <p:nvSpPr>
          <p:cNvPr id="13" name="Tekstvak 12">
            <a:extLst>
              <a:ext uri="{FF2B5EF4-FFF2-40B4-BE49-F238E27FC236}">
                <a16:creationId xmlns:a16="http://schemas.microsoft.com/office/drawing/2014/main" xmlns="" id="{594879A9-3870-49DE-BF44-EA4D39E121DA}"/>
              </a:ext>
            </a:extLst>
          </p:cNvPr>
          <p:cNvSpPr txBox="1"/>
          <p:nvPr/>
        </p:nvSpPr>
        <p:spPr>
          <a:xfrm>
            <a:off x="323528" y="186576"/>
            <a:ext cx="4062331" cy="1015663"/>
          </a:xfrm>
          <a:prstGeom prst="rect">
            <a:avLst/>
          </a:prstGeom>
          <a:noFill/>
        </p:spPr>
        <p:txBody>
          <a:bodyPr wrap="none" rtlCol="0">
            <a:spAutoFit/>
          </a:bodyPr>
          <a:lstStyle/>
          <a:p>
            <a:r>
              <a:rPr lang="nl-BE" sz="6000" dirty="0">
                <a:solidFill>
                  <a:schemeClr val="bg1"/>
                </a:solidFill>
                <a:latin typeface="DIN Black"/>
              </a:rPr>
              <a:t>SPONSORS</a:t>
            </a:r>
          </a:p>
        </p:txBody>
      </p:sp>
      <p:pic>
        <p:nvPicPr>
          <p:cNvPr id="8" name="Afbeelding 7">
            <a:extLst>
              <a:ext uri="{FF2B5EF4-FFF2-40B4-BE49-F238E27FC236}">
                <a16:creationId xmlns:a16="http://schemas.microsoft.com/office/drawing/2014/main" xmlns="" id="{62497B85-A0DB-4C3D-AB26-C9B5AC02D16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86401" y="4720599"/>
            <a:ext cx="1428750" cy="1143000"/>
          </a:xfrm>
          <a:prstGeom prst="rect">
            <a:avLst/>
          </a:prstGeom>
        </p:spPr>
      </p:pic>
    </p:spTree>
    <p:extLst>
      <p:ext uri="{BB962C8B-B14F-4D97-AF65-F5344CB8AC3E}">
        <p14:creationId xmlns:p14="http://schemas.microsoft.com/office/powerpoint/2010/main" val="1411419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D62B9E0-6B21-4DE4-BBFD-50E6226083A4}"/>
              </a:ext>
            </a:extLst>
          </p:cNvPr>
          <p:cNvSpPr>
            <a:spLocks noGrp="1"/>
          </p:cNvSpPr>
          <p:nvPr>
            <p:ph type="title"/>
          </p:nvPr>
        </p:nvSpPr>
        <p:spPr/>
        <p:txBody>
          <a:bodyPr/>
          <a:lstStyle/>
          <a:p>
            <a:endParaRPr lang="nl-BE"/>
          </a:p>
        </p:txBody>
      </p:sp>
      <p:pic>
        <p:nvPicPr>
          <p:cNvPr id="4" name="PRJ18-001301_3D_Rp_Bibshort_MOVIE (1)">
            <a:hlinkClick r:id="" action="ppaction://media"/>
            <a:extLst>
              <a:ext uri="{FF2B5EF4-FFF2-40B4-BE49-F238E27FC236}">
                <a16:creationId xmlns:a16="http://schemas.microsoft.com/office/drawing/2014/main" xmlns="" id="{23A179AC-6CD8-4927-ACE0-B3C489A98E85}"/>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295276" y="-308994"/>
            <a:ext cx="11439275" cy="6435157"/>
          </a:xfrm>
        </p:spPr>
      </p:pic>
    </p:spTree>
    <p:extLst>
      <p:ext uri="{BB962C8B-B14F-4D97-AF65-F5344CB8AC3E}">
        <p14:creationId xmlns:p14="http://schemas.microsoft.com/office/powerpoint/2010/main" val="323084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https://whitecliffsofmalle.be/components/com_rsmediagallery/assets/gallery/800x533/cc4c38cac8bec4bfb38a6ceda0c4ac0b.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5" name="Afbeelding 4">
            <a:extLst>
              <a:ext uri="{FF2B5EF4-FFF2-40B4-BE49-F238E27FC236}">
                <a16:creationId xmlns:a16="http://schemas.microsoft.com/office/drawing/2014/main" xmlns="" id="{D3B0DB87-801C-458B-8292-57C8EFC5F91B}"/>
              </a:ext>
            </a:extLst>
          </p:cNvPr>
          <p:cNvPicPr>
            <a:picLocks noChangeAspect="1"/>
          </p:cNvPicPr>
          <p:nvPr/>
        </p:nvPicPr>
        <p:blipFill>
          <a:blip r:embed="rId3"/>
          <a:stretch>
            <a:fillRect/>
          </a:stretch>
        </p:blipFill>
        <p:spPr>
          <a:xfrm>
            <a:off x="971600" y="575734"/>
            <a:ext cx="4300115" cy="4288373"/>
          </a:xfrm>
          <a:prstGeom prst="rect">
            <a:avLst/>
          </a:prstGeom>
        </p:spPr>
      </p:pic>
      <p:pic>
        <p:nvPicPr>
          <p:cNvPr id="6" name="Afbeelding 5">
            <a:extLst>
              <a:ext uri="{FF2B5EF4-FFF2-40B4-BE49-F238E27FC236}">
                <a16:creationId xmlns:a16="http://schemas.microsoft.com/office/drawing/2014/main" xmlns="" id="{9E9997AE-9FC5-4C31-9CA1-5B3494F1B0B7}"/>
              </a:ext>
            </a:extLst>
          </p:cNvPr>
          <p:cNvPicPr>
            <a:picLocks noChangeAspect="1"/>
          </p:cNvPicPr>
          <p:nvPr/>
        </p:nvPicPr>
        <p:blipFill>
          <a:blip r:embed="rId4"/>
          <a:stretch>
            <a:fillRect/>
          </a:stretch>
        </p:blipFill>
        <p:spPr>
          <a:xfrm>
            <a:off x="0" y="5310774"/>
            <a:ext cx="9157045" cy="942975"/>
          </a:xfrm>
          <a:prstGeom prst="rect">
            <a:avLst/>
          </a:prstGeom>
        </p:spPr>
      </p:pic>
    </p:spTree>
    <p:extLst>
      <p:ext uri="{BB962C8B-B14F-4D97-AF65-F5344CB8AC3E}">
        <p14:creationId xmlns:p14="http://schemas.microsoft.com/office/powerpoint/2010/main" val="2199039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vak 9"/>
          <p:cNvSpPr txBox="1"/>
          <p:nvPr/>
        </p:nvSpPr>
        <p:spPr>
          <a:xfrm>
            <a:off x="323528" y="1628800"/>
            <a:ext cx="8424936" cy="5047536"/>
          </a:xfrm>
          <a:prstGeom prst="rect">
            <a:avLst/>
          </a:prstGeom>
          <a:noFill/>
        </p:spPr>
        <p:txBody>
          <a:bodyPr wrap="square" rtlCol="0">
            <a:spAutoFit/>
          </a:bodyPr>
          <a:lstStyle/>
          <a:p>
            <a:pPr marL="1314450" lvl="3" indent="-285750" defTabSz="685800">
              <a:buFont typeface="Wingdings" panose="05000000000000000000" pitchFamily="2" charset="2"/>
              <a:buChar char="ü"/>
            </a:pPr>
            <a:endParaRPr lang="nl-BE" kern="0" dirty="0">
              <a:solidFill>
                <a:srgbClr val="000000"/>
              </a:solidFill>
              <a:latin typeface="DIN Black" pitchFamily="50" charset="0"/>
            </a:endParaRPr>
          </a:p>
          <a:p>
            <a:pPr marL="400050" lvl="1" indent="-285750" defTabSz="685800">
              <a:buFont typeface="Wingdings" panose="05000000000000000000" pitchFamily="2" charset="2"/>
              <a:buChar char="ü"/>
            </a:pPr>
            <a:r>
              <a:rPr lang="nl-BE" kern="0" dirty="0">
                <a:solidFill>
                  <a:srgbClr val="000000"/>
                </a:solidFill>
                <a:latin typeface="DIN Black" pitchFamily="50" charset="0"/>
              </a:rPr>
              <a:t>  </a:t>
            </a:r>
            <a:r>
              <a:rPr lang="nl-BE" sz="2400" kern="0" dirty="0">
                <a:solidFill>
                  <a:srgbClr val="000000"/>
                </a:solidFill>
                <a:latin typeface="DIN Black" pitchFamily="50" charset="0"/>
              </a:rPr>
              <a:t>Aanbod en overzicht alle </a:t>
            </a:r>
            <a:r>
              <a:rPr lang="nl-BE" sz="2400" kern="0" dirty="0" err="1">
                <a:solidFill>
                  <a:srgbClr val="000000"/>
                </a:solidFill>
                <a:latin typeface="DIN Black" pitchFamily="50" charset="0"/>
              </a:rPr>
              <a:t>WCoM</a:t>
            </a:r>
            <a:r>
              <a:rPr lang="nl-BE" sz="2400" kern="0" dirty="0">
                <a:solidFill>
                  <a:srgbClr val="000000"/>
                </a:solidFill>
                <a:latin typeface="DIN Black" pitchFamily="50" charset="0"/>
              </a:rPr>
              <a:t>-kledij</a:t>
            </a:r>
          </a:p>
          <a:p>
            <a:pPr lvl="1" indent="-342900" defTabSz="685800">
              <a:buFont typeface="Wingdings" panose="05000000000000000000" pitchFamily="2" charset="2"/>
              <a:buChar char="ü"/>
            </a:pPr>
            <a:endParaRPr lang="nl-BE" sz="2400" kern="0" dirty="0">
              <a:solidFill>
                <a:srgbClr val="000000"/>
              </a:solidFill>
              <a:latin typeface="DIN Black" pitchFamily="50" charset="0"/>
            </a:endParaRPr>
          </a:p>
          <a:p>
            <a:pPr lvl="1" indent="-342900" defTabSz="685800">
              <a:buFont typeface="Wingdings" panose="05000000000000000000" pitchFamily="2" charset="2"/>
              <a:buChar char="ü"/>
            </a:pPr>
            <a:r>
              <a:rPr lang="nl-BE" sz="2400" kern="0" dirty="0">
                <a:solidFill>
                  <a:srgbClr val="000000"/>
                </a:solidFill>
                <a:latin typeface="DIN Black" pitchFamily="50" charset="0"/>
              </a:rPr>
              <a:t> Passen, aanduiden, inloggen, …</a:t>
            </a:r>
          </a:p>
          <a:p>
            <a:pPr lvl="2" indent="-342900" defTabSz="685800">
              <a:buFont typeface="Arial" panose="020B0604020202020204" pitchFamily="34" charset="0"/>
              <a:buChar char="•"/>
            </a:pPr>
            <a:r>
              <a:rPr lang="nl-BE" sz="2000" kern="0" dirty="0">
                <a:solidFill>
                  <a:srgbClr val="000000"/>
                </a:solidFill>
                <a:latin typeface="DIN Black" pitchFamily="50" charset="0"/>
              </a:rPr>
              <a:t>Controle gegevens</a:t>
            </a:r>
          </a:p>
          <a:p>
            <a:pPr lvl="2" indent="-342900" defTabSz="685800">
              <a:buFont typeface="Arial" panose="020B0604020202020204" pitchFamily="34" charset="0"/>
              <a:buChar char="•"/>
            </a:pPr>
            <a:r>
              <a:rPr lang="nl-BE" sz="2000" kern="0" dirty="0">
                <a:solidFill>
                  <a:srgbClr val="000000"/>
                </a:solidFill>
                <a:latin typeface="DIN Black" pitchFamily="50" charset="0"/>
              </a:rPr>
              <a:t>Stemming van</a:t>
            </a:r>
          </a:p>
          <a:p>
            <a:pPr lvl="3" indent="-342900" defTabSz="685800">
              <a:buFont typeface="Courier New" panose="02070309020205020404" pitchFamily="49" charset="0"/>
              <a:buChar char="o"/>
            </a:pPr>
            <a:r>
              <a:rPr lang="nl-BE" sz="2000" kern="0" dirty="0">
                <a:solidFill>
                  <a:srgbClr val="000000"/>
                </a:solidFill>
                <a:latin typeface="DIN Black" pitchFamily="50" charset="0"/>
              </a:rPr>
              <a:t>statuten</a:t>
            </a:r>
          </a:p>
          <a:p>
            <a:pPr lvl="3" indent="-342900" defTabSz="685800">
              <a:buFont typeface="Courier New" panose="02070309020205020404" pitchFamily="49" charset="0"/>
              <a:buChar char="o"/>
            </a:pPr>
            <a:r>
              <a:rPr lang="nl-BE" sz="2000" kern="0" dirty="0" err="1">
                <a:solidFill>
                  <a:srgbClr val="000000"/>
                </a:solidFill>
                <a:latin typeface="DIN Black" pitchFamily="50" charset="0"/>
              </a:rPr>
              <a:t>stuurgroepleden</a:t>
            </a:r>
            <a:r>
              <a:rPr lang="nl-BE" sz="2000" kern="0" dirty="0">
                <a:solidFill>
                  <a:srgbClr val="000000"/>
                </a:solidFill>
                <a:latin typeface="DIN Black" pitchFamily="50" charset="0"/>
              </a:rPr>
              <a:t> 2018+</a:t>
            </a:r>
          </a:p>
          <a:p>
            <a:pPr lvl="3" indent="-342900" defTabSz="685800">
              <a:buFont typeface="Courier New" panose="02070309020205020404" pitchFamily="49" charset="0"/>
              <a:buChar char="o"/>
            </a:pPr>
            <a:r>
              <a:rPr lang="nl-BE" sz="2000" kern="0" dirty="0">
                <a:solidFill>
                  <a:srgbClr val="000000"/>
                </a:solidFill>
                <a:latin typeface="DIN Black" pitchFamily="50" charset="0"/>
              </a:rPr>
              <a:t>kwijting 2017</a:t>
            </a:r>
          </a:p>
          <a:p>
            <a:pPr lvl="3" indent="-342900" defTabSz="685800">
              <a:buFont typeface="Courier New" panose="02070309020205020404" pitchFamily="49" charset="0"/>
              <a:buChar char="o"/>
            </a:pPr>
            <a:r>
              <a:rPr lang="nl-BE" sz="2000" kern="0" dirty="0">
                <a:solidFill>
                  <a:srgbClr val="000000"/>
                </a:solidFill>
                <a:latin typeface="DIN Black" pitchFamily="50" charset="0"/>
              </a:rPr>
              <a:t>jaarrekening 2017</a:t>
            </a:r>
          </a:p>
          <a:p>
            <a:pPr lvl="2" indent="-342900" defTabSz="685800">
              <a:buFont typeface="Arial" panose="020B0604020202020204" pitchFamily="34" charset="0"/>
              <a:buChar char="•"/>
            </a:pPr>
            <a:r>
              <a:rPr lang="nl-BE" sz="2000" kern="0" dirty="0">
                <a:solidFill>
                  <a:srgbClr val="000000"/>
                </a:solidFill>
                <a:latin typeface="DIN Black" pitchFamily="50" charset="0"/>
              </a:rPr>
              <a:t>Bestelling kledij</a:t>
            </a:r>
          </a:p>
          <a:p>
            <a:pPr lvl="2" indent="-342900" defTabSz="685800">
              <a:buFont typeface="Arial" panose="020B0604020202020204" pitchFamily="34" charset="0"/>
              <a:buChar char="•"/>
            </a:pPr>
            <a:r>
              <a:rPr lang="nl-BE" sz="2000" kern="0" dirty="0">
                <a:solidFill>
                  <a:srgbClr val="000000"/>
                </a:solidFill>
                <a:latin typeface="DIN Black" pitchFamily="50" charset="0"/>
              </a:rPr>
              <a:t>Evaluatie werking club</a:t>
            </a:r>
          </a:p>
          <a:p>
            <a:pPr lvl="1" indent="-342900" defTabSz="685800">
              <a:buFont typeface="Wingdings" panose="05000000000000000000" pitchFamily="2" charset="2"/>
              <a:buChar char="ü"/>
            </a:pPr>
            <a:endParaRPr lang="nl-BE" sz="2400" kern="0" dirty="0">
              <a:solidFill>
                <a:srgbClr val="000000"/>
              </a:solidFill>
              <a:latin typeface="DIN Black" pitchFamily="50" charset="0"/>
            </a:endParaRPr>
          </a:p>
          <a:p>
            <a:pPr lvl="1" indent="-342900" defTabSz="685800">
              <a:buFont typeface="Wingdings" panose="05000000000000000000" pitchFamily="2" charset="2"/>
              <a:buChar char="ü"/>
            </a:pPr>
            <a:r>
              <a:rPr lang="nl-BE" sz="2400" kern="0" dirty="0">
                <a:solidFill>
                  <a:srgbClr val="000000"/>
                </a:solidFill>
                <a:latin typeface="DIN Black" pitchFamily="50" charset="0"/>
              </a:rPr>
              <a:t>1 december geven we de bestelling door, hopen ze eind januari te kunnen bezorgen…</a:t>
            </a:r>
          </a:p>
        </p:txBody>
      </p:sp>
      <p:sp>
        <p:nvSpPr>
          <p:cNvPr id="8" name="Tekstvak 7">
            <a:extLst>
              <a:ext uri="{FF2B5EF4-FFF2-40B4-BE49-F238E27FC236}">
                <a16:creationId xmlns:a16="http://schemas.microsoft.com/office/drawing/2014/main" xmlns="" id="{26FF3B88-127C-4FDF-A6F3-68969BCC0560}"/>
              </a:ext>
            </a:extLst>
          </p:cNvPr>
          <p:cNvSpPr txBox="1"/>
          <p:nvPr/>
        </p:nvSpPr>
        <p:spPr>
          <a:xfrm>
            <a:off x="323528" y="186576"/>
            <a:ext cx="2755883" cy="1015663"/>
          </a:xfrm>
          <a:prstGeom prst="rect">
            <a:avLst/>
          </a:prstGeom>
          <a:noFill/>
        </p:spPr>
        <p:txBody>
          <a:bodyPr wrap="none" rtlCol="0">
            <a:spAutoFit/>
          </a:bodyPr>
          <a:lstStyle/>
          <a:p>
            <a:r>
              <a:rPr lang="nl-BE" sz="6000" dirty="0">
                <a:solidFill>
                  <a:schemeClr val="bg1"/>
                </a:solidFill>
                <a:latin typeface="DIN Black"/>
              </a:rPr>
              <a:t>KLEDIJ</a:t>
            </a:r>
          </a:p>
        </p:txBody>
      </p:sp>
    </p:spTree>
    <p:extLst>
      <p:ext uri="{BB962C8B-B14F-4D97-AF65-F5344CB8AC3E}">
        <p14:creationId xmlns:p14="http://schemas.microsoft.com/office/powerpoint/2010/main" val="2264292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ekstvak 9"/>
          <p:cNvSpPr txBox="1"/>
          <p:nvPr/>
        </p:nvSpPr>
        <p:spPr>
          <a:xfrm>
            <a:off x="899592" y="1844824"/>
            <a:ext cx="7272808" cy="3600986"/>
          </a:xfrm>
          <a:prstGeom prst="rect">
            <a:avLst/>
          </a:prstGeom>
          <a:noFill/>
        </p:spPr>
        <p:txBody>
          <a:bodyPr wrap="square" rtlCol="0">
            <a:spAutoFit/>
          </a:bodyPr>
          <a:lstStyle/>
          <a:p>
            <a:pPr marL="1314450" lvl="3" indent="-285750" defTabSz="685800">
              <a:buFont typeface="Wingdings" panose="05000000000000000000" pitchFamily="2" charset="2"/>
              <a:buChar char="ü"/>
            </a:pPr>
            <a:endParaRPr lang="nl-BE" kern="0" dirty="0">
              <a:solidFill>
                <a:srgbClr val="000000"/>
              </a:solidFill>
              <a:latin typeface="DIN Black" pitchFamily="50" charset="0"/>
            </a:endParaRPr>
          </a:p>
          <a:p>
            <a:pPr marL="400050" lvl="1" indent="-285750" defTabSz="685800">
              <a:buFont typeface="Wingdings" panose="05000000000000000000" pitchFamily="2" charset="2"/>
              <a:buChar char="ü"/>
            </a:pPr>
            <a:r>
              <a:rPr lang="nl-BE" sz="2400" kern="0" dirty="0">
                <a:solidFill>
                  <a:srgbClr val="000000"/>
                </a:solidFill>
                <a:latin typeface="DIN Black" pitchFamily="50" charset="0"/>
              </a:rPr>
              <a:t>Voor jullie opkomst…</a:t>
            </a:r>
          </a:p>
          <a:p>
            <a:pPr lvl="1" indent="-342900" defTabSz="685800">
              <a:buFont typeface="Wingdings" panose="05000000000000000000" pitchFamily="2" charset="2"/>
              <a:buChar char="ü"/>
            </a:pPr>
            <a:endParaRPr lang="nl-BE" sz="2400" kern="0" dirty="0">
              <a:solidFill>
                <a:srgbClr val="000000"/>
              </a:solidFill>
              <a:latin typeface="DIN Black" pitchFamily="50" charset="0"/>
            </a:endParaRPr>
          </a:p>
          <a:p>
            <a:pPr lvl="1" indent="-342900" defTabSz="685800">
              <a:buFont typeface="Wingdings" panose="05000000000000000000" pitchFamily="2" charset="2"/>
              <a:buChar char="ü"/>
            </a:pPr>
            <a:r>
              <a:rPr lang="nl-BE" sz="2400" kern="0" dirty="0">
                <a:solidFill>
                  <a:srgbClr val="000000"/>
                </a:solidFill>
                <a:latin typeface="DIN Black" pitchFamily="50" charset="0"/>
              </a:rPr>
              <a:t>Voor jullie interesse en vertrouwen in onze vereniging…</a:t>
            </a:r>
          </a:p>
          <a:p>
            <a:pPr lvl="1" indent="-342900" defTabSz="685800">
              <a:buFont typeface="Wingdings" panose="05000000000000000000" pitchFamily="2" charset="2"/>
              <a:buChar char="ü"/>
            </a:pPr>
            <a:endParaRPr lang="nl-BE" sz="2400" kern="0" dirty="0">
              <a:solidFill>
                <a:srgbClr val="000000"/>
              </a:solidFill>
              <a:latin typeface="DIN Black" pitchFamily="50" charset="0"/>
            </a:endParaRPr>
          </a:p>
          <a:p>
            <a:pPr lvl="1" indent="-342900" defTabSz="685800">
              <a:buFont typeface="Wingdings" panose="05000000000000000000" pitchFamily="2" charset="2"/>
              <a:buChar char="ü"/>
            </a:pPr>
            <a:r>
              <a:rPr lang="nl-BE" sz="2400" kern="0" dirty="0">
                <a:solidFill>
                  <a:srgbClr val="000000"/>
                </a:solidFill>
                <a:latin typeface="DIN Black" pitchFamily="50" charset="0"/>
              </a:rPr>
              <a:t>Voor jullie sportieve inzet…</a:t>
            </a:r>
          </a:p>
          <a:p>
            <a:pPr lvl="1" indent="-342900" defTabSz="685800">
              <a:buFont typeface="Wingdings" panose="05000000000000000000" pitchFamily="2" charset="2"/>
              <a:buChar char="ü"/>
            </a:pPr>
            <a:endParaRPr lang="nl-BE" sz="2400" kern="0" dirty="0">
              <a:solidFill>
                <a:srgbClr val="000000"/>
              </a:solidFill>
              <a:latin typeface="DIN Black" pitchFamily="50" charset="0"/>
            </a:endParaRPr>
          </a:p>
          <a:p>
            <a:pPr lvl="1" indent="-342900" defTabSz="685800">
              <a:buFont typeface="Wingdings" panose="05000000000000000000" pitchFamily="2" charset="2"/>
              <a:buChar char="ü"/>
            </a:pPr>
            <a:r>
              <a:rPr lang="nl-BE" sz="2400" kern="0" dirty="0">
                <a:solidFill>
                  <a:srgbClr val="000000"/>
                </a:solidFill>
                <a:latin typeface="DIN Black" pitchFamily="50" charset="0"/>
              </a:rPr>
              <a:t>Aan onze extra sponsor… </a:t>
            </a:r>
          </a:p>
          <a:p>
            <a:pPr marL="1314450" lvl="3" indent="-285750" defTabSz="685800">
              <a:buFont typeface="Wingdings" panose="05000000000000000000" pitchFamily="2" charset="2"/>
              <a:buChar char="ü"/>
            </a:pPr>
            <a:endParaRPr lang="nl-BE" dirty="0">
              <a:latin typeface="DIN Black" pitchFamily="50" charset="0"/>
            </a:endParaRPr>
          </a:p>
        </p:txBody>
      </p:sp>
      <p:sp>
        <p:nvSpPr>
          <p:cNvPr id="8" name="Tekstvak 7">
            <a:extLst>
              <a:ext uri="{FF2B5EF4-FFF2-40B4-BE49-F238E27FC236}">
                <a16:creationId xmlns:a16="http://schemas.microsoft.com/office/drawing/2014/main" xmlns="" id="{82016658-9CE2-488D-ABE2-0DDF07391E4E}"/>
              </a:ext>
            </a:extLst>
          </p:cNvPr>
          <p:cNvSpPr txBox="1"/>
          <p:nvPr/>
        </p:nvSpPr>
        <p:spPr>
          <a:xfrm>
            <a:off x="323528" y="186576"/>
            <a:ext cx="4990790" cy="1015663"/>
          </a:xfrm>
          <a:prstGeom prst="rect">
            <a:avLst/>
          </a:prstGeom>
          <a:noFill/>
        </p:spPr>
        <p:txBody>
          <a:bodyPr wrap="none" rtlCol="0">
            <a:spAutoFit/>
          </a:bodyPr>
          <a:lstStyle/>
          <a:p>
            <a:r>
              <a:rPr lang="nl-BE" sz="6000" dirty="0">
                <a:solidFill>
                  <a:schemeClr val="bg1"/>
                </a:solidFill>
                <a:latin typeface="DIN Black"/>
              </a:rPr>
              <a:t>DANKJEWEL!</a:t>
            </a:r>
          </a:p>
        </p:txBody>
      </p:sp>
    </p:spTree>
    <p:extLst>
      <p:ext uri="{BB962C8B-B14F-4D97-AF65-F5344CB8AC3E}">
        <p14:creationId xmlns:p14="http://schemas.microsoft.com/office/powerpoint/2010/main" val="1625915813"/>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vak 9"/>
          <p:cNvSpPr txBox="1"/>
          <p:nvPr/>
        </p:nvSpPr>
        <p:spPr>
          <a:xfrm>
            <a:off x="-684584" y="1988840"/>
            <a:ext cx="7776864" cy="646331"/>
          </a:xfrm>
          <a:prstGeom prst="rect">
            <a:avLst/>
          </a:prstGeom>
          <a:noFill/>
        </p:spPr>
        <p:txBody>
          <a:bodyPr wrap="square" rtlCol="0">
            <a:spAutoFit/>
          </a:bodyPr>
          <a:lstStyle/>
          <a:p>
            <a:pPr marL="1028700" lvl="3" algn="ctr" defTabSz="685800">
              <a:buClr>
                <a:srgbClr val="FF0000">
                  <a:lumMod val="75000"/>
                </a:srgbClr>
              </a:buClr>
            </a:pPr>
            <a:r>
              <a:rPr lang="nl-BE" sz="3600" kern="0" dirty="0">
                <a:solidFill>
                  <a:srgbClr val="000000"/>
                </a:solidFill>
                <a:latin typeface="DIN Black" pitchFamily="50" charset="0"/>
              </a:rPr>
              <a:t>EEN  GRATIS  VAT  TRAPPIST</a:t>
            </a:r>
            <a:endParaRPr lang="nl-BE" sz="3600" dirty="0">
              <a:latin typeface="DIN Black" pitchFamily="50" charset="0"/>
            </a:endParaRPr>
          </a:p>
        </p:txBody>
      </p:sp>
      <p:pic>
        <p:nvPicPr>
          <p:cNvPr id="8" name="Picture 4" descr="http://www.ambibrew.be/wp-content/uploads/2014/10/Westmalle-Dubb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3084073"/>
            <a:ext cx="4884018" cy="2952485"/>
          </a:xfrm>
          <a:prstGeom prst="rect">
            <a:avLst/>
          </a:prstGeom>
          <a:noFill/>
          <a:extLst>
            <a:ext uri="{909E8E84-426E-40DD-AFC4-6F175D3DCCD1}">
              <a14:hiddenFill xmlns:a14="http://schemas.microsoft.com/office/drawing/2010/main">
                <a:solidFill>
                  <a:srgbClr val="FFFFFF"/>
                </a:solidFill>
              </a14:hiddenFill>
            </a:ext>
          </a:extLst>
        </p:spPr>
      </p:pic>
      <p:sp>
        <p:nvSpPr>
          <p:cNvPr id="11" name="Tekstvak 10">
            <a:extLst>
              <a:ext uri="{FF2B5EF4-FFF2-40B4-BE49-F238E27FC236}">
                <a16:creationId xmlns:a16="http://schemas.microsoft.com/office/drawing/2014/main" xmlns="" id="{1FFE644F-4003-41C3-99F7-7320B214FA35}"/>
              </a:ext>
            </a:extLst>
          </p:cNvPr>
          <p:cNvSpPr txBox="1"/>
          <p:nvPr/>
        </p:nvSpPr>
        <p:spPr>
          <a:xfrm>
            <a:off x="323528" y="186576"/>
            <a:ext cx="3413114" cy="1015663"/>
          </a:xfrm>
          <a:prstGeom prst="rect">
            <a:avLst/>
          </a:prstGeom>
          <a:noFill/>
        </p:spPr>
        <p:txBody>
          <a:bodyPr wrap="none" rtlCol="0">
            <a:spAutoFit/>
          </a:bodyPr>
          <a:lstStyle/>
          <a:p>
            <a:r>
              <a:rPr lang="nl-BE" sz="6000" dirty="0">
                <a:solidFill>
                  <a:schemeClr val="bg1"/>
                </a:solidFill>
                <a:latin typeface="DIN Black"/>
              </a:rPr>
              <a:t>SCHOL!!!</a:t>
            </a:r>
          </a:p>
        </p:txBody>
      </p:sp>
    </p:spTree>
    <p:extLst>
      <p:ext uri="{BB962C8B-B14F-4D97-AF65-F5344CB8AC3E}">
        <p14:creationId xmlns:p14="http://schemas.microsoft.com/office/powerpoint/2010/main" val="1718666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vak 9"/>
          <p:cNvSpPr txBox="1"/>
          <p:nvPr/>
        </p:nvSpPr>
        <p:spPr>
          <a:xfrm>
            <a:off x="179512" y="1706035"/>
            <a:ext cx="6768752" cy="4616648"/>
          </a:xfrm>
          <a:prstGeom prst="rect">
            <a:avLst/>
          </a:prstGeom>
          <a:noFill/>
        </p:spPr>
        <p:txBody>
          <a:bodyPr wrap="square" rtlCol="0">
            <a:spAutoFit/>
          </a:bodyPr>
          <a:lstStyle/>
          <a:p>
            <a:pPr marL="1314450" lvl="3" indent="-285750" defTabSz="685800">
              <a:buFont typeface="Arial" panose="020B0604020202020204" pitchFamily="34" charset="0"/>
              <a:buChar char="•"/>
            </a:pPr>
            <a:endParaRPr lang="nl-BE" kern="0" dirty="0">
              <a:solidFill>
                <a:srgbClr val="000000"/>
              </a:solidFill>
              <a:latin typeface="DIN Black" pitchFamily="50" charset="0"/>
            </a:endParaRPr>
          </a:p>
          <a:p>
            <a:pPr lvl="3" indent="-342900" defTabSz="685800">
              <a:buFont typeface="Arial" panose="020B0604020202020204" pitchFamily="34" charset="0"/>
              <a:buChar char="•"/>
            </a:pPr>
            <a:r>
              <a:rPr lang="nl-BE" sz="2400" kern="0" dirty="0">
                <a:solidFill>
                  <a:srgbClr val="000000"/>
                </a:solidFill>
                <a:latin typeface="DIN Black" pitchFamily="50" charset="0"/>
              </a:rPr>
              <a:t> VISIE EN WERKING</a:t>
            </a:r>
          </a:p>
          <a:p>
            <a:pPr lvl="3" indent="-342900" defTabSz="685800">
              <a:buFont typeface="Arial" panose="020B0604020202020204" pitchFamily="34" charset="0"/>
              <a:buChar char="•"/>
            </a:pPr>
            <a:endParaRPr lang="nl-BE" sz="2400" kern="0" dirty="0">
              <a:solidFill>
                <a:srgbClr val="000000"/>
              </a:solidFill>
              <a:latin typeface="DIN Black" pitchFamily="50" charset="0"/>
            </a:endParaRPr>
          </a:p>
          <a:p>
            <a:pPr lvl="3" indent="-342900" defTabSz="685800">
              <a:buFont typeface="Arial" panose="020B0604020202020204" pitchFamily="34" charset="0"/>
              <a:buChar char="•"/>
            </a:pPr>
            <a:r>
              <a:rPr lang="nl-BE" sz="2400" kern="0" dirty="0">
                <a:solidFill>
                  <a:srgbClr val="000000"/>
                </a:solidFill>
                <a:latin typeface="DIN Black" pitchFamily="50" charset="0"/>
              </a:rPr>
              <a:t> TERUGBLIK SEIZOEN 2017</a:t>
            </a:r>
            <a:br>
              <a:rPr lang="nl-BE" sz="2400" kern="0" dirty="0">
                <a:solidFill>
                  <a:srgbClr val="000000"/>
                </a:solidFill>
                <a:latin typeface="DIN Black" pitchFamily="50" charset="0"/>
              </a:rPr>
            </a:br>
            <a:r>
              <a:rPr lang="nl-BE" sz="2400" kern="0" dirty="0">
                <a:solidFill>
                  <a:srgbClr val="000000"/>
                </a:solidFill>
                <a:latin typeface="DIN Black" pitchFamily="50" charset="0"/>
              </a:rPr>
              <a:t> PLANNING SEIZOEN 2018</a:t>
            </a:r>
          </a:p>
          <a:p>
            <a:pPr lvl="3" indent="-342900" defTabSz="685800">
              <a:buFont typeface="Arial" panose="020B0604020202020204" pitchFamily="34" charset="0"/>
              <a:buChar char="•"/>
            </a:pPr>
            <a:endParaRPr lang="nl-BE" sz="2400" kern="0" dirty="0">
              <a:solidFill>
                <a:srgbClr val="000000"/>
              </a:solidFill>
              <a:latin typeface="DIN Black" pitchFamily="50" charset="0"/>
            </a:endParaRPr>
          </a:p>
          <a:p>
            <a:pPr lvl="3" indent="-342900" defTabSz="685800">
              <a:buFont typeface="Arial" panose="020B0604020202020204" pitchFamily="34" charset="0"/>
              <a:buChar char="•"/>
            </a:pPr>
            <a:r>
              <a:rPr lang="nl-BE" sz="2400" kern="0" dirty="0">
                <a:solidFill>
                  <a:srgbClr val="000000"/>
                </a:solidFill>
                <a:latin typeface="DIN Black" pitchFamily="50" charset="0"/>
              </a:rPr>
              <a:t> INFOSESSIE FIETSPOSITIE</a:t>
            </a:r>
          </a:p>
          <a:p>
            <a:pPr lvl="3" indent="-342900" defTabSz="685800">
              <a:buFont typeface="Arial" panose="020B0604020202020204" pitchFamily="34" charset="0"/>
              <a:buChar char="•"/>
            </a:pPr>
            <a:endParaRPr lang="nl-BE" sz="2400" kern="0" dirty="0">
              <a:solidFill>
                <a:srgbClr val="000000"/>
              </a:solidFill>
              <a:latin typeface="DIN Black" pitchFamily="50" charset="0"/>
            </a:endParaRPr>
          </a:p>
          <a:p>
            <a:pPr lvl="3" indent="-342900" defTabSz="685800">
              <a:buFont typeface="Arial" panose="020B0604020202020204" pitchFamily="34" charset="0"/>
              <a:buChar char="•"/>
            </a:pPr>
            <a:r>
              <a:rPr lang="nl-BE" sz="2400" kern="0" dirty="0">
                <a:solidFill>
                  <a:srgbClr val="000000"/>
                </a:solidFill>
                <a:latin typeface="DIN Black" pitchFamily="50" charset="0"/>
              </a:rPr>
              <a:t> PASSEN EN BESTELLEN KLEDIJ</a:t>
            </a:r>
          </a:p>
          <a:p>
            <a:pPr lvl="3" indent="-342900" defTabSz="685800">
              <a:buFont typeface="Arial" panose="020B0604020202020204" pitchFamily="34" charset="0"/>
              <a:buChar char="•"/>
            </a:pPr>
            <a:endParaRPr lang="nl-BE" sz="2400" kern="0" dirty="0">
              <a:solidFill>
                <a:srgbClr val="000000"/>
              </a:solidFill>
              <a:latin typeface="DIN Black" pitchFamily="50" charset="0"/>
            </a:endParaRPr>
          </a:p>
          <a:p>
            <a:pPr lvl="3" indent="-342900" defTabSz="685800">
              <a:buFont typeface="Arial" panose="020B0604020202020204" pitchFamily="34" charset="0"/>
              <a:buChar char="•"/>
            </a:pPr>
            <a:r>
              <a:rPr lang="nl-BE" sz="2400" kern="0" dirty="0">
                <a:solidFill>
                  <a:srgbClr val="000000"/>
                </a:solidFill>
                <a:latin typeface="DIN Black" pitchFamily="50" charset="0"/>
              </a:rPr>
              <a:t> HAPJE EN DRANKJE</a:t>
            </a:r>
          </a:p>
          <a:p>
            <a:pPr marL="1028700" lvl="3" defTabSz="685800">
              <a:buClr>
                <a:srgbClr val="FF0000">
                  <a:lumMod val="75000"/>
                </a:srgbClr>
              </a:buClr>
            </a:pPr>
            <a:endParaRPr lang="nl-BE" kern="0" dirty="0">
              <a:solidFill>
                <a:srgbClr val="000000"/>
              </a:solidFill>
              <a:latin typeface="Lexia"/>
            </a:endParaRPr>
          </a:p>
          <a:p>
            <a:pPr marL="1243013" lvl="3" indent="-214313" defTabSz="685800">
              <a:buClr>
                <a:srgbClr val="FF0000">
                  <a:lumMod val="75000"/>
                </a:srgbClr>
              </a:buClr>
              <a:buFont typeface="Wingdings" panose="05000000000000000000" pitchFamily="2" charset="2"/>
              <a:buChar char="Ø"/>
            </a:pPr>
            <a:endParaRPr lang="nl-BE" dirty="0"/>
          </a:p>
        </p:txBody>
      </p:sp>
      <p:sp>
        <p:nvSpPr>
          <p:cNvPr id="8" name="Tekstvak 7">
            <a:extLst>
              <a:ext uri="{FF2B5EF4-FFF2-40B4-BE49-F238E27FC236}">
                <a16:creationId xmlns:a16="http://schemas.microsoft.com/office/drawing/2014/main" xmlns="" id="{262140CE-C93B-4B32-8B7A-7C71C8AA136C}"/>
              </a:ext>
            </a:extLst>
          </p:cNvPr>
          <p:cNvSpPr txBox="1"/>
          <p:nvPr/>
        </p:nvSpPr>
        <p:spPr>
          <a:xfrm>
            <a:off x="323528" y="186576"/>
            <a:ext cx="4908716" cy="1015663"/>
          </a:xfrm>
          <a:prstGeom prst="rect">
            <a:avLst/>
          </a:prstGeom>
          <a:noFill/>
        </p:spPr>
        <p:txBody>
          <a:bodyPr wrap="none" rtlCol="0">
            <a:spAutoFit/>
          </a:bodyPr>
          <a:lstStyle/>
          <a:p>
            <a:r>
              <a:rPr lang="nl-BE" sz="6000" dirty="0">
                <a:solidFill>
                  <a:schemeClr val="bg1"/>
                </a:solidFill>
                <a:latin typeface="DIN Black"/>
              </a:rPr>
              <a:t>PROGRAMMA</a:t>
            </a:r>
          </a:p>
        </p:txBody>
      </p:sp>
    </p:spTree>
    <p:extLst>
      <p:ext uri="{BB962C8B-B14F-4D97-AF65-F5344CB8AC3E}">
        <p14:creationId xmlns:p14="http://schemas.microsoft.com/office/powerpoint/2010/main" val="690343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vak 9"/>
          <p:cNvSpPr txBox="1"/>
          <p:nvPr/>
        </p:nvSpPr>
        <p:spPr>
          <a:xfrm>
            <a:off x="323528" y="1772816"/>
            <a:ext cx="8363272" cy="5324535"/>
          </a:xfrm>
          <a:prstGeom prst="rect">
            <a:avLst/>
          </a:prstGeom>
          <a:noFill/>
        </p:spPr>
        <p:txBody>
          <a:bodyPr wrap="square" rtlCol="0">
            <a:spAutoFit/>
          </a:bodyPr>
          <a:lstStyle/>
          <a:p>
            <a:pPr lvl="0">
              <a:buClr>
                <a:srgbClr val="FF0000">
                  <a:lumMod val="75000"/>
                </a:srgbClr>
              </a:buClr>
            </a:pPr>
            <a:r>
              <a:rPr lang="nl-BE" sz="2000" i="1" dirty="0">
                <a:solidFill>
                  <a:srgbClr val="000000"/>
                </a:solidFill>
                <a:latin typeface="DIN Black" pitchFamily="50" charset="0"/>
              </a:rPr>
              <a:t>“The </a:t>
            </a:r>
            <a:r>
              <a:rPr lang="nl-BE" sz="2000" i="1" dirty="0" err="1">
                <a:solidFill>
                  <a:srgbClr val="000000"/>
                </a:solidFill>
                <a:latin typeface="DIN Black" pitchFamily="50" charset="0"/>
              </a:rPr>
              <a:t>WCoM</a:t>
            </a:r>
            <a:r>
              <a:rPr lang="nl-BE" sz="2000" i="1" dirty="0">
                <a:solidFill>
                  <a:srgbClr val="000000"/>
                </a:solidFill>
                <a:latin typeface="DIN Black" pitchFamily="50" charset="0"/>
              </a:rPr>
              <a:t> tracht als vereniging mensen op een sportieve wijze samen te brengen, waarbij ze, door hun plannen en uitstappen te delen met elkaar, anderen misschien aanzetten om meer samen aan sport te doen…”</a:t>
            </a:r>
            <a:br>
              <a:rPr lang="nl-BE" sz="2000" i="1" dirty="0">
                <a:solidFill>
                  <a:srgbClr val="000000"/>
                </a:solidFill>
                <a:latin typeface="DIN Black" pitchFamily="50" charset="0"/>
              </a:rPr>
            </a:br>
            <a:r>
              <a:rPr lang="nl-BE" sz="2400" dirty="0">
                <a:solidFill>
                  <a:srgbClr val="000000"/>
                </a:solidFill>
                <a:latin typeface="DIN Black" pitchFamily="50" charset="0"/>
              </a:rPr>
              <a:t>  </a:t>
            </a:r>
          </a:p>
          <a:p>
            <a:pPr lvl="3" indent="-342900" defTabSz="685800">
              <a:buFont typeface="Wingdings" panose="05000000000000000000" pitchFamily="2" charset="2"/>
              <a:buChar char="ü"/>
            </a:pPr>
            <a:r>
              <a:rPr lang="nl-BE" sz="2000" kern="0" dirty="0">
                <a:solidFill>
                  <a:srgbClr val="000000"/>
                </a:solidFill>
                <a:latin typeface="DIN Black" pitchFamily="50" charset="0"/>
              </a:rPr>
              <a:t>Multi-sportvereniging</a:t>
            </a:r>
          </a:p>
          <a:p>
            <a:pPr lvl="3" indent="-342900" defTabSz="685800">
              <a:buFont typeface="Wingdings" panose="05000000000000000000" pitchFamily="2" charset="2"/>
              <a:buChar char="ü"/>
            </a:pPr>
            <a:endParaRPr lang="nl-BE" sz="2000" kern="0" dirty="0">
              <a:solidFill>
                <a:srgbClr val="000000"/>
              </a:solidFill>
              <a:latin typeface="DIN Black" pitchFamily="50" charset="0"/>
            </a:endParaRPr>
          </a:p>
          <a:p>
            <a:pPr lvl="3" indent="-342900" defTabSz="685800">
              <a:buFont typeface="Wingdings" panose="05000000000000000000" pitchFamily="2" charset="2"/>
              <a:buChar char="ü"/>
            </a:pPr>
            <a:r>
              <a:rPr lang="nl-BE" sz="2000" kern="0" dirty="0">
                <a:solidFill>
                  <a:srgbClr val="000000"/>
                </a:solidFill>
                <a:latin typeface="DIN Black" pitchFamily="50" charset="0"/>
              </a:rPr>
              <a:t>Toegankelijk voor iedere recreatieve sporter</a:t>
            </a:r>
            <a:br>
              <a:rPr lang="nl-BE" sz="2000" kern="0" dirty="0">
                <a:solidFill>
                  <a:srgbClr val="000000"/>
                </a:solidFill>
                <a:latin typeface="DIN Black" pitchFamily="50" charset="0"/>
              </a:rPr>
            </a:br>
            <a:r>
              <a:rPr lang="nl-BE" sz="2000" kern="0" dirty="0">
                <a:solidFill>
                  <a:srgbClr val="000000"/>
                </a:solidFill>
                <a:latin typeface="DIN Black" pitchFamily="50" charset="0"/>
              </a:rPr>
              <a:t> </a:t>
            </a:r>
          </a:p>
          <a:p>
            <a:pPr lvl="3" indent="-342900" defTabSz="685800">
              <a:buFont typeface="Wingdings" panose="05000000000000000000" pitchFamily="2" charset="2"/>
              <a:buChar char="ü"/>
            </a:pPr>
            <a:r>
              <a:rPr lang="nl-BE" sz="2000" kern="0" dirty="0">
                <a:solidFill>
                  <a:srgbClr val="000000"/>
                </a:solidFill>
                <a:latin typeface="DIN Black" pitchFamily="50" charset="0"/>
              </a:rPr>
              <a:t>Het aanbod moet gevarieerd zijn</a:t>
            </a:r>
          </a:p>
          <a:p>
            <a:pPr lvl="3" indent="-342900" defTabSz="685800">
              <a:buFont typeface="Wingdings" panose="05000000000000000000" pitchFamily="2" charset="2"/>
              <a:buChar char="ü"/>
            </a:pPr>
            <a:endParaRPr lang="nl-BE" sz="2000" kern="0" dirty="0">
              <a:solidFill>
                <a:srgbClr val="000000"/>
              </a:solidFill>
              <a:latin typeface="DIN Black" pitchFamily="50" charset="0"/>
            </a:endParaRPr>
          </a:p>
          <a:p>
            <a:pPr lvl="3" indent="-342900" defTabSz="685800">
              <a:buFont typeface="Wingdings" panose="05000000000000000000" pitchFamily="2" charset="2"/>
              <a:buChar char="ü"/>
            </a:pPr>
            <a:r>
              <a:rPr lang="nl-BE" sz="2000" kern="0" dirty="0">
                <a:solidFill>
                  <a:srgbClr val="000000"/>
                </a:solidFill>
                <a:latin typeface="DIN Black" pitchFamily="50" charset="0"/>
              </a:rPr>
              <a:t>Sportieve plannen en uitstappen delen met elkaar</a:t>
            </a:r>
          </a:p>
          <a:p>
            <a:pPr lvl="3" indent="-342900" defTabSz="685800">
              <a:buFont typeface="Wingdings" panose="05000000000000000000" pitchFamily="2" charset="2"/>
              <a:buChar char="ü"/>
            </a:pPr>
            <a:endParaRPr lang="nl-BE" sz="2000" kern="0" dirty="0">
              <a:solidFill>
                <a:srgbClr val="000000"/>
              </a:solidFill>
              <a:latin typeface="DIN Black" pitchFamily="50" charset="0"/>
            </a:endParaRPr>
          </a:p>
          <a:p>
            <a:pPr lvl="3" indent="-342900" defTabSz="685800">
              <a:buFont typeface="Wingdings" panose="05000000000000000000" pitchFamily="2" charset="2"/>
              <a:buChar char="ü"/>
            </a:pPr>
            <a:r>
              <a:rPr lang="nl-BE" sz="2000" kern="0" dirty="0">
                <a:solidFill>
                  <a:srgbClr val="000000"/>
                </a:solidFill>
                <a:latin typeface="DIN Black" pitchFamily="50" charset="0"/>
              </a:rPr>
              <a:t>Hoe meer volk, hoe meer vreugd!</a:t>
            </a:r>
            <a:r>
              <a:rPr lang="nl-BE" sz="2200" kern="0" dirty="0">
                <a:solidFill>
                  <a:srgbClr val="000000"/>
                </a:solidFill>
                <a:latin typeface="DIN Black" pitchFamily="50" charset="0"/>
              </a:rPr>
              <a:t/>
            </a:r>
            <a:br>
              <a:rPr lang="nl-BE" sz="2200" kern="0" dirty="0">
                <a:solidFill>
                  <a:srgbClr val="000000"/>
                </a:solidFill>
                <a:latin typeface="DIN Black" pitchFamily="50" charset="0"/>
              </a:rPr>
            </a:br>
            <a:r>
              <a:rPr lang="nl-BE" sz="2000" kern="0" dirty="0">
                <a:solidFill>
                  <a:srgbClr val="000000"/>
                </a:solidFill>
                <a:latin typeface="DIN Black" pitchFamily="50" charset="0"/>
              </a:rPr>
              <a:t> </a:t>
            </a:r>
          </a:p>
          <a:p>
            <a:pPr marL="1028700" lvl="3" defTabSz="685800">
              <a:buClr>
                <a:srgbClr val="FF0000">
                  <a:lumMod val="75000"/>
                </a:srgbClr>
              </a:buClr>
            </a:pPr>
            <a:endParaRPr lang="nl-BE" kern="0" dirty="0">
              <a:solidFill>
                <a:srgbClr val="000000"/>
              </a:solidFill>
              <a:latin typeface="DIN Black" pitchFamily="50" charset="0"/>
            </a:endParaRPr>
          </a:p>
          <a:p>
            <a:pPr marL="1243013" lvl="3" indent="-214313" defTabSz="685800">
              <a:buClr>
                <a:srgbClr val="FF0000">
                  <a:lumMod val="75000"/>
                </a:srgbClr>
              </a:buClr>
              <a:buFont typeface="Wingdings" panose="05000000000000000000" pitchFamily="2" charset="2"/>
              <a:buChar char="Ø"/>
            </a:pPr>
            <a:endParaRPr lang="nl-BE" dirty="0"/>
          </a:p>
        </p:txBody>
      </p:sp>
      <p:sp>
        <p:nvSpPr>
          <p:cNvPr id="8" name="Tekstvak 7">
            <a:extLst>
              <a:ext uri="{FF2B5EF4-FFF2-40B4-BE49-F238E27FC236}">
                <a16:creationId xmlns:a16="http://schemas.microsoft.com/office/drawing/2014/main" xmlns="" id="{E904B7CC-B6F9-4DDB-B199-FFBADA4393F8}"/>
              </a:ext>
            </a:extLst>
          </p:cNvPr>
          <p:cNvSpPr txBox="1"/>
          <p:nvPr/>
        </p:nvSpPr>
        <p:spPr>
          <a:xfrm>
            <a:off x="323528" y="186576"/>
            <a:ext cx="2061783" cy="1015663"/>
          </a:xfrm>
          <a:prstGeom prst="rect">
            <a:avLst/>
          </a:prstGeom>
          <a:noFill/>
        </p:spPr>
        <p:txBody>
          <a:bodyPr wrap="none" rtlCol="0">
            <a:spAutoFit/>
          </a:bodyPr>
          <a:lstStyle/>
          <a:p>
            <a:r>
              <a:rPr lang="nl-BE" sz="6000" dirty="0">
                <a:solidFill>
                  <a:schemeClr val="bg1"/>
                </a:solidFill>
                <a:latin typeface="DIN Black"/>
              </a:rPr>
              <a:t>VISIE</a:t>
            </a:r>
          </a:p>
        </p:txBody>
      </p:sp>
    </p:spTree>
    <p:extLst>
      <p:ext uri="{BB962C8B-B14F-4D97-AF65-F5344CB8AC3E}">
        <p14:creationId xmlns:p14="http://schemas.microsoft.com/office/powerpoint/2010/main" val="1512735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vak 9"/>
          <p:cNvSpPr txBox="1"/>
          <p:nvPr/>
        </p:nvSpPr>
        <p:spPr>
          <a:xfrm>
            <a:off x="323528" y="1916832"/>
            <a:ext cx="8363272" cy="4093428"/>
          </a:xfrm>
          <a:prstGeom prst="rect">
            <a:avLst/>
          </a:prstGeom>
          <a:noFill/>
        </p:spPr>
        <p:txBody>
          <a:bodyPr wrap="square" rtlCol="0">
            <a:spAutoFit/>
          </a:bodyPr>
          <a:lstStyle/>
          <a:p>
            <a:pPr lvl="0">
              <a:buClr>
                <a:srgbClr val="FF0000">
                  <a:lumMod val="75000"/>
                </a:srgbClr>
              </a:buClr>
            </a:pPr>
            <a:r>
              <a:rPr lang="nl-BE" sz="2000" i="1" dirty="0">
                <a:solidFill>
                  <a:srgbClr val="000000"/>
                </a:solidFill>
                <a:latin typeface="DIN Black" pitchFamily="50" charset="0"/>
              </a:rPr>
              <a:t>“De groep enthousiastelingen die mee de werking van deze vereniging heeft ontwikkeld, wordt aanzien als de </a:t>
            </a:r>
            <a:r>
              <a:rPr lang="nl-BE" sz="2000" i="1" u="sng" dirty="0">
                <a:solidFill>
                  <a:srgbClr val="000000"/>
                </a:solidFill>
                <a:latin typeface="DIN Black" pitchFamily="50" charset="0"/>
              </a:rPr>
              <a:t>stuurgroep</a:t>
            </a:r>
            <a:r>
              <a:rPr lang="nl-BE" sz="2000" i="1" dirty="0">
                <a:solidFill>
                  <a:srgbClr val="000000"/>
                </a:solidFill>
                <a:latin typeface="DIN Black" pitchFamily="50" charset="0"/>
              </a:rPr>
              <a:t> van de </a:t>
            </a:r>
            <a:r>
              <a:rPr lang="nl-BE" sz="2000" i="1" dirty="0" err="1">
                <a:solidFill>
                  <a:srgbClr val="000000"/>
                </a:solidFill>
                <a:latin typeface="DIN Black" pitchFamily="50" charset="0"/>
              </a:rPr>
              <a:t>WCoM</a:t>
            </a:r>
            <a:r>
              <a:rPr lang="nl-BE" sz="2000" i="1" dirty="0">
                <a:solidFill>
                  <a:srgbClr val="000000"/>
                </a:solidFill>
                <a:latin typeface="DIN Black" pitchFamily="50" charset="0"/>
              </a:rPr>
              <a:t>”</a:t>
            </a:r>
            <a:endParaRPr lang="nl-BE" sz="2000" dirty="0">
              <a:solidFill>
                <a:srgbClr val="000000"/>
              </a:solidFill>
              <a:latin typeface="DIN Black" pitchFamily="50" charset="0"/>
            </a:endParaRPr>
          </a:p>
          <a:p>
            <a:pPr lvl="2">
              <a:buClr>
                <a:srgbClr val="FF0000">
                  <a:lumMod val="75000"/>
                </a:srgbClr>
              </a:buClr>
            </a:pPr>
            <a:r>
              <a:rPr lang="nl-BE" sz="2000" kern="0" dirty="0">
                <a:solidFill>
                  <a:srgbClr val="000000"/>
                </a:solidFill>
                <a:latin typeface="DIN Black" pitchFamily="50" charset="0"/>
              </a:rPr>
              <a:t> </a:t>
            </a:r>
          </a:p>
          <a:p>
            <a:pPr lvl="3" indent="-342900" defTabSz="685800">
              <a:buFont typeface="Arial" panose="020B0604020202020204" pitchFamily="34" charset="0"/>
              <a:buChar char="•"/>
            </a:pPr>
            <a:r>
              <a:rPr lang="nl-BE" sz="2000" kern="0" dirty="0">
                <a:solidFill>
                  <a:srgbClr val="000000"/>
                </a:solidFill>
                <a:latin typeface="DIN Black" pitchFamily="50" charset="0"/>
              </a:rPr>
              <a:t> Stuurgroep bestaat uit 9 leden</a:t>
            </a:r>
          </a:p>
          <a:p>
            <a:pPr marL="1943100" lvl="5" defTabSz="685800"/>
            <a:r>
              <a:rPr lang="nl-BE" sz="2000" i="1" kern="0" dirty="0">
                <a:solidFill>
                  <a:srgbClr val="000000"/>
                </a:solidFill>
                <a:latin typeface="DIN Black" pitchFamily="50" charset="0"/>
              </a:rPr>
              <a:t>Debby G, Geert VDH, Koen VDH, Jan B, Pieter H, Lieven W, Jurn DC, Rob K, Jan H</a:t>
            </a:r>
          </a:p>
          <a:p>
            <a:pPr lvl="3" indent="-342900" defTabSz="685800">
              <a:buFont typeface="Arial" panose="020B0604020202020204" pitchFamily="34" charset="0"/>
              <a:buChar char="•"/>
            </a:pPr>
            <a:endParaRPr lang="nl-BE" sz="2000" kern="0" dirty="0">
              <a:solidFill>
                <a:srgbClr val="000000"/>
              </a:solidFill>
              <a:latin typeface="DIN Black" pitchFamily="50" charset="0"/>
            </a:endParaRPr>
          </a:p>
          <a:p>
            <a:pPr lvl="3" indent="-342900" defTabSz="685800">
              <a:buFont typeface="Arial" panose="020B0604020202020204" pitchFamily="34" charset="0"/>
              <a:buChar char="•"/>
            </a:pPr>
            <a:r>
              <a:rPr lang="nl-BE" sz="2000" kern="0" dirty="0">
                <a:solidFill>
                  <a:srgbClr val="000000"/>
                </a:solidFill>
                <a:latin typeface="DIN Black" pitchFamily="50" charset="0"/>
              </a:rPr>
              <a:t>Maandelijks vergaderen</a:t>
            </a:r>
          </a:p>
          <a:p>
            <a:pPr marL="1028700" lvl="3" defTabSz="685800"/>
            <a:endParaRPr lang="nl-BE" sz="2000" kern="0" dirty="0">
              <a:solidFill>
                <a:srgbClr val="000000"/>
              </a:solidFill>
              <a:latin typeface="DIN Black" pitchFamily="50" charset="0"/>
            </a:endParaRPr>
          </a:p>
          <a:p>
            <a:pPr lvl="3" indent="-342900" defTabSz="685800">
              <a:buFont typeface="Arial" panose="020B0604020202020204" pitchFamily="34" charset="0"/>
              <a:buChar char="•"/>
            </a:pPr>
            <a:r>
              <a:rPr lang="nl-BE" sz="2000" kern="0" dirty="0">
                <a:solidFill>
                  <a:srgbClr val="000000"/>
                </a:solidFill>
                <a:latin typeface="DIN Black" pitchFamily="50" charset="0"/>
              </a:rPr>
              <a:t>Taken zijn verdeeld (zie website)</a:t>
            </a:r>
            <a:br>
              <a:rPr lang="nl-BE" sz="2000" kern="0" dirty="0">
                <a:solidFill>
                  <a:srgbClr val="000000"/>
                </a:solidFill>
                <a:latin typeface="DIN Black" pitchFamily="50" charset="0"/>
              </a:rPr>
            </a:br>
            <a:r>
              <a:rPr lang="nl-BE" sz="2000" kern="0" dirty="0">
                <a:solidFill>
                  <a:srgbClr val="000000"/>
                </a:solidFill>
                <a:latin typeface="DIN Black" pitchFamily="50" charset="0"/>
              </a:rPr>
              <a:t>   </a:t>
            </a:r>
          </a:p>
          <a:p>
            <a:pPr lvl="3" indent="-342900" defTabSz="685800">
              <a:buFont typeface="Arial" panose="020B0604020202020204" pitchFamily="34" charset="0"/>
              <a:buChar char="•"/>
            </a:pPr>
            <a:r>
              <a:rPr lang="nl-BE" sz="2000" kern="0" dirty="0">
                <a:solidFill>
                  <a:srgbClr val="000000"/>
                </a:solidFill>
                <a:latin typeface="DIN Black" pitchFamily="50" charset="0"/>
              </a:rPr>
              <a:t>Suggesties of initiatieven van leden steeds welkom</a:t>
            </a:r>
            <a:endParaRPr lang="nl-BE" dirty="0">
              <a:latin typeface="DIN Black" pitchFamily="50" charset="0"/>
            </a:endParaRPr>
          </a:p>
        </p:txBody>
      </p:sp>
      <p:sp>
        <p:nvSpPr>
          <p:cNvPr id="8" name="Tekstvak 7">
            <a:extLst>
              <a:ext uri="{FF2B5EF4-FFF2-40B4-BE49-F238E27FC236}">
                <a16:creationId xmlns:a16="http://schemas.microsoft.com/office/drawing/2014/main" xmlns="" id="{E05593FA-11A0-4C53-A976-775385DAC41E}"/>
              </a:ext>
            </a:extLst>
          </p:cNvPr>
          <p:cNvSpPr txBox="1"/>
          <p:nvPr/>
        </p:nvSpPr>
        <p:spPr>
          <a:xfrm>
            <a:off x="323528" y="186576"/>
            <a:ext cx="3651962" cy="1015663"/>
          </a:xfrm>
          <a:prstGeom prst="rect">
            <a:avLst/>
          </a:prstGeom>
          <a:noFill/>
        </p:spPr>
        <p:txBody>
          <a:bodyPr wrap="none" rtlCol="0">
            <a:spAutoFit/>
          </a:bodyPr>
          <a:lstStyle/>
          <a:p>
            <a:r>
              <a:rPr lang="nl-BE" sz="6000" dirty="0">
                <a:solidFill>
                  <a:schemeClr val="bg1"/>
                </a:solidFill>
                <a:latin typeface="DIN Black"/>
              </a:rPr>
              <a:t>WERKING</a:t>
            </a:r>
          </a:p>
        </p:txBody>
      </p:sp>
    </p:spTree>
    <p:extLst>
      <p:ext uri="{BB962C8B-B14F-4D97-AF65-F5344CB8AC3E}">
        <p14:creationId xmlns:p14="http://schemas.microsoft.com/office/powerpoint/2010/main" val="761511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vak 9"/>
          <p:cNvSpPr txBox="1"/>
          <p:nvPr/>
        </p:nvSpPr>
        <p:spPr>
          <a:xfrm>
            <a:off x="-607553" y="1947604"/>
            <a:ext cx="7339793" cy="3785652"/>
          </a:xfrm>
          <a:prstGeom prst="rect">
            <a:avLst/>
          </a:prstGeom>
          <a:noFill/>
        </p:spPr>
        <p:txBody>
          <a:bodyPr wrap="square" rtlCol="0">
            <a:spAutoFit/>
          </a:bodyPr>
          <a:lstStyle>
            <a:defPPr>
              <a:defRPr lang="en-US"/>
            </a:defPPr>
            <a:lvl1pPr lvl="0">
              <a:buClr>
                <a:srgbClr val="FF0000">
                  <a:lumMod val="75000"/>
                </a:srgbClr>
              </a:buClr>
              <a:defRPr sz="2000" i="1">
                <a:solidFill>
                  <a:srgbClr val="000000"/>
                </a:solidFill>
                <a:latin typeface="DIN Black" pitchFamily="50" charset="0"/>
              </a:defRPr>
            </a:lvl1pPr>
            <a:lvl3pPr lvl="2">
              <a:buClr>
                <a:srgbClr val="FF0000">
                  <a:lumMod val="75000"/>
                </a:srgbClr>
              </a:buClr>
              <a:defRPr sz="2000" kern="0">
                <a:solidFill>
                  <a:srgbClr val="000000"/>
                </a:solidFill>
                <a:latin typeface="DIN Black" pitchFamily="50" charset="0"/>
              </a:defRPr>
            </a:lvl3pPr>
            <a:lvl4pPr lvl="3" indent="-342900" defTabSz="685800">
              <a:buFont typeface="Arial" panose="020B0604020202020204" pitchFamily="34" charset="0"/>
              <a:buChar char="•"/>
              <a:defRPr sz="2000" kern="0">
                <a:solidFill>
                  <a:srgbClr val="000000"/>
                </a:solidFill>
                <a:latin typeface="DIN Black" pitchFamily="50" charset="0"/>
              </a:defRPr>
            </a:lvl4pPr>
            <a:lvl6pPr marL="1943100" lvl="5" defTabSz="685800">
              <a:defRPr sz="2000" i="1" kern="0">
                <a:solidFill>
                  <a:srgbClr val="000000"/>
                </a:solidFill>
                <a:latin typeface="DIN Black" pitchFamily="50" charset="0"/>
              </a:defRPr>
            </a:lvl6pPr>
          </a:lstStyle>
          <a:p>
            <a:pPr lvl="3"/>
            <a:r>
              <a:rPr lang="nl-BE" dirty="0"/>
              <a:t>6  vaste club-activiteiten</a:t>
            </a:r>
            <a:br>
              <a:rPr lang="nl-BE" dirty="0"/>
            </a:br>
            <a:r>
              <a:rPr lang="nl-BE" dirty="0"/>
              <a:t>&gt; in de regio als vereniging aanwezig zijn</a:t>
            </a:r>
          </a:p>
          <a:p>
            <a:pPr lvl="3"/>
            <a:endParaRPr lang="nl-BE" dirty="0"/>
          </a:p>
          <a:p>
            <a:pPr lvl="3"/>
            <a:r>
              <a:rPr lang="nl-BE" dirty="0"/>
              <a:t>Groepstrainingen </a:t>
            </a:r>
            <a:br>
              <a:rPr lang="nl-BE" dirty="0"/>
            </a:br>
            <a:r>
              <a:rPr lang="nl-BE" dirty="0"/>
              <a:t>&gt; zwemmen, fietsen, lopen</a:t>
            </a:r>
          </a:p>
          <a:p>
            <a:pPr lvl="3"/>
            <a:endParaRPr lang="nl-BE" dirty="0"/>
          </a:p>
          <a:p>
            <a:pPr lvl="3"/>
            <a:r>
              <a:rPr lang="nl-BE" dirty="0" err="1"/>
              <a:t>Groeps-activiteiten</a:t>
            </a:r>
            <a:r>
              <a:rPr lang="nl-BE" dirty="0"/>
              <a:t/>
            </a:r>
            <a:br>
              <a:rPr lang="nl-BE" dirty="0"/>
            </a:br>
            <a:r>
              <a:rPr lang="nl-BE" dirty="0"/>
              <a:t>&gt; dropping / fietsweekend /</a:t>
            </a:r>
            <a:r>
              <a:rPr lang="nl-BE" dirty="0" err="1"/>
              <a:t>Swim</a:t>
            </a:r>
            <a:r>
              <a:rPr lang="nl-BE" dirty="0"/>
              <a:t> </a:t>
            </a:r>
            <a:r>
              <a:rPr lang="nl-BE" dirty="0" err="1"/>
              <a:t>for</a:t>
            </a:r>
            <a:r>
              <a:rPr lang="nl-BE" dirty="0"/>
              <a:t> Life …</a:t>
            </a:r>
          </a:p>
          <a:p>
            <a:pPr lvl="3"/>
            <a:endParaRPr lang="nl-BE" dirty="0"/>
          </a:p>
          <a:p>
            <a:pPr lvl="3"/>
            <a:r>
              <a:rPr lang="nl-BE" dirty="0"/>
              <a:t> Ledenavond </a:t>
            </a:r>
            <a:r>
              <a:rPr lang="nl-BE" sz="1400" dirty="0"/>
              <a:t>(=Algemene Vergadering) </a:t>
            </a:r>
          </a:p>
          <a:p>
            <a:pPr lvl="3"/>
            <a:endParaRPr lang="nl-BE" dirty="0"/>
          </a:p>
          <a:p>
            <a:pPr lvl="3"/>
            <a:r>
              <a:rPr lang="nl-BE" dirty="0"/>
              <a:t>Extra evenementen aangemaakt via Facebook</a:t>
            </a:r>
            <a:endParaRPr lang="nl-BE" sz="3200" dirty="0"/>
          </a:p>
        </p:txBody>
      </p:sp>
      <p:sp>
        <p:nvSpPr>
          <p:cNvPr id="8" name="Tekstvak 7">
            <a:extLst>
              <a:ext uri="{FF2B5EF4-FFF2-40B4-BE49-F238E27FC236}">
                <a16:creationId xmlns:a16="http://schemas.microsoft.com/office/drawing/2014/main" xmlns="" id="{C0999ED0-719F-4E2C-9BED-14D3343B26D0}"/>
              </a:ext>
            </a:extLst>
          </p:cNvPr>
          <p:cNvSpPr txBox="1"/>
          <p:nvPr/>
        </p:nvSpPr>
        <p:spPr>
          <a:xfrm>
            <a:off x="323528" y="186576"/>
            <a:ext cx="3220753" cy="1015663"/>
          </a:xfrm>
          <a:prstGeom prst="rect">
            <a:avLst/>
          </a:prstGeom>
          <a:noFill/>
        </p:spPr>
        <p:txBody>
          <a:bodyPr wrap="none" rtlCol="0">
            <a:spAutoFit/>
          </a:bodyPr>
          <a:lstStyle/>
          <a:p>
            <a:r>
              <a:rPr lang="nl-BE" sz="6000" dirty="0">
                <a:solidFill>
                  <a:schemeClr val="bg1"/>
                </a:solidFill>
                <a:latin typeface="DIN Black"/>
              </a:rPr>
              <a:t>AANBOD</a:t>
            </a:r>
          </a:p>
        </p:txBody>
      </p:sp>
    </p:spTree>
    <p:extLst>
      <p:ext uri="{BB962C8B-B14F-4D97-AF65-F5344CB8AC3E}">
        <p14:creationId xmlns:p14="http://schemas.microsoft.com/office/powerpoint/2010/main" val="1266171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xmlns="" id="{275997CE-D48A-48E3-BC58-C456C320AD1D}"/>
              </a:ext>
            </a:extLst>
          </p:cNvPr>
          <p:cNvSpPr txBox="1"/>
          <p:nvPr/>
        </p:nvSpPr>
        <p:spPr>
          <a:xfrm>
            <a:off x="323528" y="186576"/>
            <a:ext cx="6019597" cy="1015663"/>
          </a:xfrm>
          <a:prstGeom prst="rect">
            <a:avLst/>
          </a:prstGeom>
          <a:noFill/>
        </p:spPr>
        <p:txBody>
          <a:bodyPr wrap="none" rtlCol="0">
            <a:spAutoFit/>
          </a:bodyPr>
          <a:lstStyle/>
          <a:p>
            <a:r>
              <a:rPr lang="nl-BE" sz="6000" dirty="0">
                <a:solidFill>
                  <a:schemeClr val="bg1"/>
                </a:solidFill>
                <a:latin typeface="DIN Black"/>
              </a:rPr>
              <a:t>2017 IN CIJFERS</a:t>
            </a:r>
          </a:p>
        </p:txBody>
      </p:sp>
      <p:sp>
        <p:nvSpPr>
          <p:cNvPr id="7" name="Tekstvak 6">
            <a:extLst>
              <a:ext uri="{FF2B5EF4-FFF2-40B4-BE49-F238E27FC236}">
                <a16:creationId xmlns:a16="http://schemas.microsoft.com/office/drawing/2014/main" xmlns="" id="{AC7F233D-7435-4617-997C-416EFDCE1485}"/>
              </a:ext>
            </a:extLst>
          </p:cNvPr>
          <p:cNvSpPr txBox="1"/>
          <p:nvPr/>
        </p:nvSpPr>
        <p:spPr>
          <a:xfrm>
            <a:off x="107504" y="1844824"/>
            <a:ext cx="8928992" cy="4339650"/>
          </a:xfrm>
          <a:prstGeom prst="rect">
            <a:avLst/>
          </a:prstGeom>
          <a:noFill/>
        </p:spPr>
        <p:txBody>
          <a:bodyPr wrap="square" rtlCol="0">
            <a:spAutoFit/>
          </a:bodyPr>
          <a:lstStyle/>
          <a:p>
            <a:pPr marL="342900" indent="-342900">
              <a:buFont typeface="Arial" panose="020B0604020202020204" pitchFamily="34" charset="0"/>
              <a:buChar char="•"/>
            </a:pPr>
            <a:r>
              <a:rPr lang="en-GB" sz="2400" dirty="0">
                <a:latin typeface="DIN Black"/>
              </a:rPr>
              <a:t>LEDEN</a:t>
            </a:r>
          </a:p>
          <a:p>
            <a:pPr marL="800100" lvl="1" indent="-342900">
              <a:buFont typeface="Wingdings" panose="05000000000000000000" pitchFamily="2" charset="2"/>
              <a:buChar char="ü"/>
            </a:pPr>
            <a:r>
              <a:rPr lang="nl-BE" dirty="0">
                <a:latin typeface="DIN Black"/>
              </a:rPr>
              <a:t>november 2015: 35 leden</a:t>
            </a:r>
          </a:p>
          <a:p>
            <a:pPr marL="800100" lvl="1" indent="-342900">
              <a:buFont typeface="Wingdings" panose="05000000000000000000" pitchFamily="2" charset="2"/>
              <a:buChar char="ü"/>
            </a:pPr>
            <a:r>
              <a:rPr lang="nl-BE" dirty="0">
                <a:latin typeface="DIN Black"/>
              </a:rPr>
              <a:t>november 2016: 75 leden</a:t>
            </a:r>
          </a:p>
          <a:p>
            <a:pPr marL="800100" lvl="1" indent="-342900">
              <a:buFont typeface="Wingdings" panose="05000000000000000000" pitchFamily="2" charset="2"/>
              <a:buChar char="ü"/>
            </a:pPr>
            <a:r>
              <a:rPr lang="nl-BE" dirty="0">
                <a:latin typeface="DIN Black"/>
              </a:rPr>
              <a:t>november 2017: 93 leden </a:t>
            </a:r>
          </a:p>
          <a:p>
            <a:pPr marL="800100" lvl="1" indent="-342900">
              <a:buFont typeface="Wingdings" panose="05000000000000000000" pitchFamily="2" charset="2"/>
              <a:buChar char="ü"/>
            </a:pPr>
            <a:endParaRPr lang="nl-BE" sz="2400" dirty="0">
              <a:latin typeface="DIN Black"/>
            </a:endParaRPr>
          </a:p>
          <a:p>
            <a:pPr marL="342900" indent="-342900">
              <a:buFont typeface="Arial" panose="020B0604020202020204" pitchFamily="34" charset="0"/>
              <a:buChar char="•"/>
            </a:pPr>
            <a:r>
              <a:rPr lang="nl-BE" sz="2400" dirty="0">
                <a:latin typeface="DIN Black"/>
              </a:rPr>
              <a:t>GROEPSTRAININGEN:</a:t>
            </a:r>
          </a:p>
          <a:p>
            <a:pPr lvl="1"/>
            <a:r>
              <a:rPr lang="nl-BE" dirty="0">
                <a:latin typeface="DIN Black"/>
              </a:rPr>
              <a:t>› 300 km … samen gezwommen</a:t>
            </a:r>
          </a:p>
          <a:p>
            <a:pPr lvl="1"/>
            <a:r>
              <a:rPr lang="nl-BE" dirty="0">
                <a:latin typeface="DIN Black"/>
              </a:rPr>
              <a:t>› 16000 km … samen gefietst </a:t>
            </a:r>
          </a:p>
          <a:p>
            <a:pPr lvl="1"/>
            <a:r>
              <a:rPr lang="nl-BE" dirty="0">
                <a:latin typeface="DIN Black"/>
              </a:rPr>
              <a:t>› 600 km … samen gelopen</a:t>
            </a:r>
          </a:p>
          <a:p>
            <a:pPr marL="342900" indent="-342900">
              <a:buFont typeface="Arial" panose="020B0604020202020204" pitchFamily="34" charset="0"/>
              <a:buChar char="•"/>
            </a:pPr>
            <a:endParaRPr lang="nl-BE" sz="2400" dirty="0">
              <a:latin typeface="DIN Black"/>
            </a:endParaRPr>
          </a:p>
          <a:p>
            <a:pPr marL="342900" indent="-342900">
              <a:buFont typeface="Arial" panose="020B0604020202020204" pitchFamily="34" charset="0"/>
              <a:buChar char="•"/>
            </a:pPr>
            <a:r>
              <a:rPr lang="nl-BE" sz="2400" dirty="0">
                <a:latin typeface="DIN Black"/>
              </a:rPr>
              <a:t> 6 VASTE CLUBACTIVITEITEN</a:t>
            </a:r>
            <a:br>
              <a:rPr lang="nl-BE" sz="2400" dirty="0">
                <a:latin typeface="DIN Black"/>
              </a:rPr>
            </a:br>
            <a:r>
              <a:rPr lang="nl-BE" sz="2400" dirty="0">
                <a:latin typeface="DIN Black"/>
              </a:rPr>
              <a:t>	250 aanwezige leden in totaal </a:t>
            </a:r>
          </a:p>
          <a:p>
            <a:pPr lvl="3"/>
            <a:r>
              <a:rPr lang="nl-BE" sz="2400" dirty="0">
                <a:latin typeface="DIN Black"/>
              </a:rPr>
              <a:t>(42 /activiteit)</a:t>
            </a:r>
            <a:endParaRPr lang="nl-BE" sz="2000" dirty="0">
              <a:latin typeface="DIN Black"/>
            </a:endParaRPr>
          </a:p>
        </p:txBody>
      </p:sp>
    </p:spTree>
    <p:extLst>
      <p:ext uri="{BB962C8B-B14F-4D97-AF65-F5344CB8AC3E}">
        <p14:creationId xmlns:p14="http://schemas.microsoft.com/office/powerpoint/2010/main" val="1404692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xmlns="" id="{275997CE-D48A-48E3-BC58-C456C320AD1D}"/>
              </a:ext>
            </a:extLst>
          </p:cNvPr>
          <p:cNvSpPr txBox="1"/>
          <p:nvPr/>
        </p:nvSpPr>
        <p:spPr>
          <a:xfrm>
            <a:off x="323528" y="186576"/>
            <a:ext cx="6019597" cy="1015663"/>
          </a:xfrm>
          <a:prstGeom prst="rect">
            <a:avLst/>
          </a:prstGeom>
          <a:noFill/>
        </p:spPr>
        <p:txBody>
          <a:bodyPr wrap="none" rtlCol="0">
            <a:spAutoFit/>
          </a:bodyPr>
          <a:lstStyle/>
          <a:p>
            <a:r>
              <a:rPr lang="nl-BE" sz="6000" dirty="0">
                <a:solidFill>
                  <a:schemeClr val="bg1"/>
                </a:solidFill>
                <a:latin typeface="DIN Black"/>
              </a:rPr>
              <a:t>2017 IN CIJFERS</a:t>
            </a:r>
          </a:p>
        </p:txBody>
      </p:sp>
      <p:sp>
        <p:nvSpPr>
          <p:cNvPr id="7" name="Tekstvak 6">
            <a:extLst>
              <a:ext uri="{FF2B5EF4-FFF2-40B4-BE49-F238E27FC236}">
                <a16:creationId xmlns:a16="http://schemas.microsoft.com/office/drawing/2014/main" xmlns="" id="{AC7F233D-7435-4617-997C-416EFDCE1485}"/>
              </a:ext>
            </a:extLst>
          </p:cNvPr>
          <p:cNvSpPr txBox="1"/>
          <p:nvPr/>
        </p:nvSpPr>
        <p:spPr>
          <a:xfrm>
            <a:off x="107504" y="2317517"/>
            <a:ext cx="8928992" cy="3631763"/>
          </a:xfrm>
          <a:prstGeom prst="rect">
            <a:avLst/>
          </a:prstGeom>
          <a:noFill/>
        </p:spPr>
        <p:txBody>
          <a:bodyPr wrap="square" rtlCol="0">
            <a:spAutoFit/>
          </a:bodyPr>
          <a:lstStyle/>
          <a:p>
            <a:pPr marL="342900" indent="-342900">
              <a:buFont typeface="Arial" panose="020B0604020202020204" pitchFamily="34" charset="0"/>
              <a:buChar char="•"/>
            </a:pPr>
            <a:r>
              <a:rPr lang="en-GB" sz="2400" dirty="0">
                <a:latin typeface="DIN Black"/>
              </a:rPr>
              <a:t>WEBSITE</a:t>
            </a:r>
          </a:p>
          <a:p>
            <a:pPr marL="800100" lvl="1" indent="-342900">
              <a:buFont typeface="Wingdings" panose="05000000000000000000" pitchFamily="2" charset="2"/>
              <a:buChar char="ü"/>
            </a:pPr>
            <a:r>
              <a:rPr lang="nl-BE" dirty="0">
                <a:latin typeface="DIN Black"/>
              </a:rPr>
              <a:t>1742 bezoekers op 8666 pagina’s = 75% van leden ingelogd in 2017</a:t>
            </a:r>
          </a:p>
          <a:p>
            <a:pPr marL="800100" lvl="1" indent="-342900">
              <a:buFont typeface="Wingdings" panose="05000000000000000000" pitchFamily="2" charset="2"/>
              <a:buChar char="ü"/>
            </a:pPr>
            <a:r>
              <a:rPr lang="nl-BE" dirty="0">
                <a:latin typeface="DIN Black"/>
              </a:rPr>
              <a:t>2150 keer pagina sponsor bezocht</a:t>
            </a:r>
          </a:p>
          <a:p>
            <a:pPr marL="800100" lvl="1" indent="-342900">
              <a:buFont typeface="Wingdings" panose="05000000000000000000" pitchFamily="2" charset="2"/>
              <a:buChar char="ü"/>
            </a:pPr>
            <a:endParaRPr lang="nl-BE" sz="2400" dirty="0">
              <a:latin typeface="DIN Black"/>
            </a:endParaRPr>
          </a:p>
          <a:p>
            <a:pPr marL="342900" indent="-342900">
              <a:buFont typeface="Arial" panose="020B0604020202020204" pitchFamily="34" charset="0"/>
              <a:buChar char="•"/>
            </a:pPr>
            <a:r>
              <a:rPr lang="nl-BE" sz="2400" dirty="0">
                <a:latin typeface="DIN Black"/>
              </a:rPr>
              <a:t>BESLOTEN FACEBOOK GROEP</a:t>
            </a:r>
          </a:p>
          <a:p>
            <a:pPr marL="800100" lvl="1" indent="-342900">
              <a:buFont typeface="Wingdings" panose="05000000000000000000" pitchFamily="2" charset="2"/>
              <a:buChar char="ü"/>
            </a:pPr>
            <a:r>
              <a:rPr lang="nl-BE" dirty="0">
                <a:latin typeface="DIN Black"/>
              </a:rPr>
              <a:t>309 </a:t>
            </a:r>
            <a:r>
              <a:rPr lang="nl-BE" dirty="0" err="1">
                <a:latin typeface="DIN Black"/>
              </a:rPr>
              <a:t>posts</a:t>
            </a:r>
            <a:r>
              <a:rPr lang="nl-BE" dirty="0">
                <a:latin typeface="DIN Black"/>
              </a:rPr>
              <a:t> met › 2000 reacties (gemiddeld › 5/dag!)</a:t>
            </a:r>
          </a:p>
          <a:p>
            <a:pPr marL="800100" lvl="1" indent="-342900">
              <a:buFont typeface="Wingdings" panose="05000000000000000000" pitchFamily="2" charset="2"/>
              <a:buChar char="ü"/>
            </a:pPr>
            <a:r>
              <a:rPr lang="nl-BE" dirty="0">
                <a:latin typeface="DIN Black"/>
              </a:rPr>
              <a:t>58 events aangemaakt (› 1/weekend)</a:t>
            </a:r>
          </a:p>
          <a:p>
            <a:pPr marL="800100" lvl="1" indent="-342900">
              <a:buFont typeface="Wingdings" panose="05000000000000000000" pitchFamily="2" charset="2"/>
              <a:buChar char="ü"/>
            </a:pPr>
            <a:endParaRPr lang="nl-BE" sz="2400" dirty="0">
              <a:latin typeface="DIN Black"/>
            </a:endParaRPr>
          </a:p>
          <a:p>
            <a:pPr marL="342900" indent="-342900">
              <a:buFont typeface="Arial" panose="020B0604020202020204" pitchFamily="34" charset="0"/>
              <a:buChar char="•"/>
            </a:pPr>
            <a:r>
              <a:rPr lang="nl-BE" sz="2400" dirty="0">
                <a:latin typeface="DIN Black"/>
              </a:rPr>
              <a:t>OPENBARE FACEBOOK PAGINA</a:t>
            </a:r>
          </a:p>
          <a:p>
            <a:pPr marL="800100" lvl="1" indent="-342900">
              <a:buFont typeface="Wingdings" panose="05000000000000000000" pitchFamily="2" charset="2"/>
              <a:buChar char="ü"/>
            </a:pPr>
            <a:r>
              <a:rPr lang="nl-BE" dirty="0">
                <a:latin typeface="DIN Black"/>
              </a:rPr>
              <a:t>38849 keer bekeken op feed, 3863 bezoekers</a:t>
            </a:r>
          </a:p>
          <a:p>
            <a:pPr marL="800100" lvl="1" indent="-342900">
              <a:buFont typeface="Wingdings" panose="05000000000000000000" pitchFamily="2" charset="2"/>
              <a:buChar char="ü"/>
            </a:pPr>
            <a:endParaRPr lang="nl-BE" sz="2000" dirty="0">
              <a:latin typeface="DIN Black"/>
            </a:endParaRPr>
          </a:p>
        </p:txBody>
      </p:sp>
    </p:spTree>
    <p:extLst>
      <p:ext uri="{BB962C8B-B14F-4D97-AF65-F5344CB8AC3E}">
        <p14:creationId xmlns:p14="http://schemas.microsoft.com/office/powerpoint/2010/main" val="1575000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SCN1884">
            <a:extLst>
              <a:ext uri="{FF2B5EF4-FFF2-40B4-BE49-F238E27FC236}">
                <a16:creationId xmlns:a16="http://schemas.microsoft.com/office/drawing/2014/main" xmlns="" id="{7C2D126A-D7B1-49BC-BF28-7D3A779467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19752"/>
            <a:ext cx="2892384" cy="216928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IMG_0161">
            <a:extLst>
              <a:ext uri="{FF2B5EF4-FFF2-40B4-BE49-F238E27FC236}">
                <a16:creationId xmlns:a16="http://schemas.microsoft.com/office/drawing/2014/main" xmlns="" id="{31748340-3870-4843-9BFB-333C044941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7756" y="1824105"/>
            <a:ext cx="2777826" cy="416673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G_0125">
            <a:extLst>
              <a:ext uri="{FF2B5EF4-FFF2-40B4-BE49-F238E27FC236}">
                <a16:creationId xmlns:a16="http://schemas.microsoft.com/office/drawing/2014/main" xmlns="" id="{A2B448E8-46BD-4C74-99E6-ABB1100199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1326" y="1824105"/>
            <a:ext cx="2667000" cy="418551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DSCN1898">
            <a:extLst>
              <a:ext uri="{FF2B5EF4-FFF2-40B4-BE49-F238E27FC236}">
                <a16:creationId xmlns:a16="http://schemas.microsoft.com/office/drawing/2014/main" xmlns="" id="{59660EED-7C50-4851-B951-B24708BA84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3948685"/>
            <a:ext cx="2913856" cy="2185392"/>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a:extLst>
              <a:ext uri="{FF2B5EF4-FFF2-40B4-BE49-F238E27FC236}">
                <a16:creationId xmlns:a16="http://schemas.microsoft.com/office/drawing/2014/main" xmlns="" id="{7F94F56A-3B1C-43A3-A83E-62D0A9A6E2DA}"/>
              </a:ext>
            </a:extLst>
          </p:cNvPr>
          <p:cNvSpPr txBox="1"/>
          <p:nvPr/>
        </p:nvSpPr>
        <p:spPr>
          <a:xfrm>
            <a:off x="323528" y="293747"/>
            <a:ext cx="5612434" cy="830997"/>
          </a:xfrm>
          <a:prstGeom prst="rect">
            <a:avLst/>
          </a:prstGeom>
          <a:noFill/>
        </p:spPr>
        <p:txBody>
          <a:bodyPr wrap="none" rtlCol="0">
            <a:spAutoFit/>
          </a:bodyPr>
          <a:lstStyle/>
          <a:p>
            <a:r>
              <a:rPr lang="nl-BE" sz="4800" dirty="0">
                <a:solidFill>
                  <a:schemeClr val="bg1"/>
                </a:solidFill>
                <a:latin typeface="DIN Black"/>
              </a:rPr>
              <a:t>SALPHEN-CLASSIC</a:t>
            </a:r>
          </a:p>
        </p:txBody>
      </p:sp>
    </p:spTree>
    <p:extLst>
      <p:ext uri="{BB962C8B-B14F-4D97-AF65-F5344CB8AC3E}">
        <p14:creationId xmlns:p14="http://schemas.microsoft.com/office/powerpoint/2010/main" val="2230151810"/>
      </p:ext>
    </p:extLst>
  </p:cSld>
  <p:clrMapOvr>
    <a:masterClrMapping/>
  </p:clrMapOvr>
</p:sld>
</file>

<file path=ppt/theme/theme1.xml><?xml version="1.0" encoding="utf-8"?>
<a:theme xmlns:a="http://schemas.openxmlformats.org/drawingml/2006/main" name="W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9869</TotalTime>
  <Words>453</Words>
  <Application>Microsoft Office PowerPoint</Application>
  <PresentationFormat>On-screen Show (4:3)</PresentationFormat>
  <Paragraphs>167</Paragraphs>
  <Slides>25</Slides>
  <Notes>1</Notes>
  <HiddenSlides>0</HiddenSlides>
  <MMClips>1</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WCoM</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Mieke Palmans</dc:creator>
  <cp:lastModifiedBy>Mieke Palmans</cp:lastModifiedBy>
  <cp:revision>22</cp:revision>
  <dcterms:created xsi:type="dcterms:W3CDTF">2017-11-17T19:42:20Z</dcterms:created>
  <dcterms:modified xsi:type="dcterms:W3CDTF">2017-12-02T10:12:24Z</dcterms:modified>
</cp:coreProperties>
</file>